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 id="2147483674"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09"/>
    <p:restoredTop sz="94650"/>
  </p:normalViewPr>
  <p:slideViewPr>
    <p:cSldViewPr snapToGrid="0">
      <p:cViewPr varScale="1">
        <p:scale>
          <a:sx n="217" d="100"/>
          <a:sy n="217" d="100"/>
        </p:scale>
        <p:origin x="1048"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4265a253bb_2_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32" name="Google Shape;132;g4265a253bb_2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4265a253bb_2_2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26" name="Google Shape;326;g4265a253bb_2_2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4265a253bb_2_29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64" name="Google Shape;364;g4265a253bb_2_2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4265a253bb_2_30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74" name="Google Shape;374;g4265a253bb_2_3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4265a253bb_2_3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86" name="Google Shape;386;g4265a253bb_2_3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4265a253bb_2_3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96" name="Google Shape;396;g4265a253bb_2_3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4265a253bb_2_3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06" name="Google Shape;406;g4265a253bb_2_3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4265a253bb_2_3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27" name="Google Shape;427;g4265a253bb_2_3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4265a253bb_2_3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48" name="Google Shape;448;g4265a253bb_2_3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424c8bc0b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40" name="Google Shape;140;g424c8bc0b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424c8bc0b1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57" name="Google Shape;157;g424c8bc0b1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424c8bc0b1_0_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18" name="Google Shape;218;g424c8bc0b1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4265a253bb_2_1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34" name="Google Shape;234;g4265a253bb_2_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4265a253bb_2_1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57" name="Google Shape;257;g4265a253bb_2_1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4265a253bb_2_2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78" name="Google Shape;278;g4265a253bb_2_2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4265a253bb_2_2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95" name="Google Shape;295;g4265a253bb_2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4265a253bb_2_2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08" name="Google Shape;308;g4265a253bb_2_2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lstStyle>
            <a:lvl1pPr marR="0" lvl="0" algn="ctr"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Google Shape;58;p1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lstStyle>
            <a:lvl1pPr marR="0" lvl="0" algn="ctr" rtl="0">
              <a:lnSpc>
                <a:spcPct val="90000"/>
              </a:lnSpc>
              <a:spcBef>
                <a:spcPts val="8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59" name="Google Shape;59;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0" name="Google Shape;60;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1" name="Google Shape;61;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62"/>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63"/>
        <p:cNvGrpSpPr/>
        <p:nvPr/>
      </p:nvGrpSpPr>
      <p:grpSpPr>
        <a:xfrm>
          <a:off x="0" y="0"/>
          <a:ext cx="0" cy="0"/>
          <a:chOff x="0" y="0"/>
          <a:chExt cx="0" cy="0"/>
        </a:xfrm>
      </p:grpSpPr>
      <p:sp>
        <p:nvSpPr>
          <p:cNvPr id="64" name="Google Shape;64;p16"/>
          <p:cNvSpPr>
            <a:spLocks noGrp="1"/>
          </p:cNvSpPr>
          <p:nvPr>
            <p:ph type="pic" idx="2"/>
          </p:nvPr>
        </p:nvSpPr>
        <p:spPr>
          <a:xfrm>
            <a:off x="0" y="0"/>
            <a:ext cx="4014900" cy="5143500"/>
          </a:xfrm>
          <a:prstGeom prst="rect">
            <a:avLst/>
          </a:prstGeom>
          <a:noFill/>
          <a:ln>
            <a:noFill/>
          </a:ln>
        </p:spPr>
        <p:txBody>
          <a:bodyPr spcFirstLastPara="1" wrap="square" lIns="68575" tIns="34275" rIns="68575" bIns="34275" anchor="t" anchorCtr="0"/>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65"/>
        <p:cNvGrpSpPr/>
        <p:nvPr/>
      </p:nvGrpSpPr>
      <p:grpSpPr>
        <a:xfrm>
          <a:off x="0" y="0"/>
          <a:ext cx="0" cy="0"/>
          <a:chOff x="0" y="0"/>
          <a:chExt cx="0" cy="0"/>
        </a:xfrm>
      </p:grpSpPr>
      <p:sp>
        <p:nvSpPr>
          <p:cNvPr id="66" name="Google Shape;66;p17"/>
          <p:cNvSpPr>
            <a:spLocks noGrp="1"/>
          </p:cNvSpPr>
          <p:nvPr>
            <p:ph type="pic" idx="2"/>
          </p:nvPr>
        </p:nvSpPr>
        <p:spPr>
          <a:xfrm>
            <a:off x="5129213" y="0"/>
            <a:ext cx="4014900" cy="5143500"/>
          </a:xfrm>
          <a:prstGeom prst="rect">
            <a:avLst/>
          </a:prstGeom>
          <a:noFill/>
          <a:ln>
            <a:noFill/>
          </a:ln>
        </p:spPr>
        <p:txBody>
          <a:bodyPr spcFirstLastPara="1" wrap="square" lIns="68575" tIns="34275" rIns="68575" bIns="34275" anchor="t" anchorCtr="0"/>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9" name="Google Shape;69;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70" name="Google Shape;70;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1"/>
        <p:cNvGrpSpPr/>
        <p:nvPr/>
      </p:nvGrpSpPr>
      <p:grpSpPr>
        <a:xfrm>
          <a:off x="0" y="0"/>
          <a:ext cx="0" cy="0"/>
          <a:chOff x="0" y="0"/>
          <a:chExt cx="0" cy="0"/>
        </a:xfrm>
      </p:grpSpPr>
      <p:sp>
        <p:nvSpPr>
          <p:cNvPr id="72" name="Google Shape;72;p1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3" name="Google Shape;73;p1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4" name="Google Shape;74;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75" name="Google Shape;75;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76" name="Google Shape;76;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lstStyle>
            <a:lvl1pPr marR="0" lvl="0" algn="l"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9" name="Google Shape;79;p20"/>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lstStyle>
            <a:lvl1pPr marL="457200" marR="0" lvl="0" indent="-228600" algn="l" rtl="0">
              <a:lnSpc>
                <a:spcPct val="90000"/>
              </a:lnSpc>
              <a:spcBef>
                <a:spcPts val="8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400"/>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4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80" name="Google Shape;80;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81" name="Google Shape;81;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82" name="Google Shape;82;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3"/>
        <p:cNvGrpSpPr/>
        <p:nvPr/>
      </p:nvGrpSpPr>
      <p:grpSpPr>
        <a:xfrm>
          <a:off x="0" y="0"/>
          <a:ext cx="0" cy="0"/>
          <a:chOff x="0" y="0"/>
          <a:chExt cx="0" cy="0"/>
        </a:xfrm>
      </p:grpSpPr>
      <p:sp>
        <p:nvSpPr>
          <p:cNvPr id="84" name="Google Shape;84;p2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5" name="Google Shape;85;p21"/>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6" name="Google Shape;86;p21"/>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7" name="Google Shape;87;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88" name="Google Shape;88;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89" name="Google Shape;89;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0"/>
        <p:cNvGrpSpPr/>
        <p:nvPr/>
      </p:nvGrpSpPr>
      <p:grpSpPr>
        <a:xfrm>
          <a:off x="0" y="0"/>
          <a:ext cx="0" cy="0"/>
          <a:chOff x="0" y="0"/>
          <a:chExt cx="0" cy="0"/>
        </a:xfrm>
      </p:grpSpPr>
      <p:sp>
        <p:nvSpPr>
          <p:cNvPr id="91" name="Google Shape;91;p22"/>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92" name="Google Shape;92;p22"/>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93" name="Google Shape;93;p22"/>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4" name="Google Shape;94;p22"/>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95" name="Google Shape;95;p22"/>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6" name="Google Shape;96;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7" name="Google Shape;97;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8" name="Google Shape;98;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sp>
        <p:nvSpPr>
          <p:cNvPr id="100" name="Google Shape;100;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1" name="Google Shape;101;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2" name="Google Shape;102;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3" name="Google Shape;103;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4"/>
        <p:cNvGrpSpPr/>
        <p:nvPr/>
      </p:nvGrpSpPr>
      <p:grpSpPr>
        <a:xfrm>
          <a:off x="0" y="0"/>
          <a:ext cx="0" cy="0"/>
          <a:chOff x="0" y="0"/>
          <a:chExt cx="0" cy="0"/>
        </a:xfrm>
      </p:grpSpPr>
      <p:sp>
        <p:nvSpPr>
          <p:cNvPr id="105" name="Google Shape;105;p24"/>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6" name="Google Shape;106;p24"/>
          <p:cNvSpPr txBox="1">
            <a:spLocks noGrp="1"/>
          </p:cNvSpPr>
          <p:nvPr>
            <p:ph type="body" idx="1"/>
          </p:nvPr>
        </p:nvSpPr>
        <p:spPr>
          <a:xfrm>
            <a:off x="3887391" y="740569"/>
            <a:ext cx="4629000" cy="3655200"/>
          </a:xfrm>
          <a:prstGeom prst="rect">
            <a:avLst/>
          </a:prstGeom>
          <a:noFill/>
          <a:ln>
            <a:noFill/>
          </a:ln>
        </p:spPr>
        <p:txBody>
          <a:bodyPr spcFirstLastPara="1" wrap="square" lIns="68575" tIns="34275" rIns="68575" bIns="34275" anchor="t" anchorCtr="0"/>
          <a:lstStyle>
            <a:lvl1pPr marL="457200" marR="0" lvl="0" indent="-381000" algn="l" rtl="0">
              <a:lnSpc>
                <a:spcPct val="90000"/>
              </a:lnSpc>
              <a:spcBef>
                <a:spcPts val="8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7" name="Google Shape;107;p24"/>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lstStyle>
            <a:lvl1pPr marL="457200" marR="0" lvl="0" indent="-228600" algn="l"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08" name="Google Shape;108;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9" name="Google Shape;109;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0" name="Google Shape;110;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1"/>
        <p:cNvGrpSpPr/>
        <p:nvPr/>
      </p:nvGrpSpPr>
      <p:grpSpPr>
        <a:xfrm>
          <a:off x="0" y="0"/>
          <a:ext cx="0" cy="0"/>
          <a:chOff x="0" y="0"/>
          <a:chExt cx="0" cy="0"/>
        </a:xfrm>
      </p:grpSpPr>
      <p:sp>
        <p:nvSpPr>
          <p:cNvPr id="112" name="Google Shape;112;p25"/>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3" name="Google Shape;113;p25"/>
          <p:cNvSpPr>
            <a:spLocks noGrp="1"/>
          </p:cNvSpPr>
          <p:nvPr>
            <p:ph type="pic" idx="2"/>
          </p:nvPr>
        </p:nvSpPr>
        <p:spPr>
          <a:xfrm>
            <a:off x="3887391" y="740569"/>
            <a:ext cx="4629000" cy="3655200"/>
          </a:xfrm>
          <a:prstGeom prst="rect">
            <a:avLst/>
          </a:prstGeom>
          <a:noFill/>
          <a:ln>
            <a:noFill/>
          </a:ln>
        </p:spPr>
        <p:txBody>
          <a:bodyPr spcFirstLastPara="1" wrap="square" lIns="68575" tIns="34275" rIns="68575" bIns="34275" anchor="t" anchorCtr="0"/>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14" name="Google Shape;114;p25"/>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lstStyle>
            <a:lvl1pPr marL="457200" marR="0" lvl="0" indent="-228600" algn="l"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15" name="Google Shape;115;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6" name="Google Shape;116;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7" name="Google Shape;117;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8"/>
        <p:cNvGrpSpPr/>
        <p:nvPr/>
      </p:nvGrpSpPr>
      <p:grpSpPr>
        <a:xfrm>
          <a:off x="0" y="0"/>
          <a:ext cx="0" cy="0"/>
          <a:chOff x="0" y="0"/>
          <a:chExt cx="0" cy="0"/>
        </a:xfrm>
      </p:grpSpPr>
      <p:sp>
        <p:nvSpPr>
          <p:cNvPr id="119" name="Google Shape;119;p2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0" name="Google Shape;120;p26"/>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1" name="Google Shape;121;p2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2" name="Google Shape;122;p2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3" name="Google Shape;123;p2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4"/>
        <p:cNvGrpSpPr/>
        <p:nvPr/>
      </p:nvGrpSpPr>
      <p:grpSpPr>
        <a:xfrm>
          <a:off x="0" y="0"/>
          <a:ext cx="0" cy="0"/>
          <a:chOff x="0" y="0"/>
          <a:chExt cx="0" cy="0"/>
        </a:xfrm>
      </p:grpSpPr>
      <p:sp>
        <p:nvSpPr>
          <p:cNvPr id="125" name="Google Shape;125;p27"/>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6" name="Google Shape;126;p27"/>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7" name="Google Shape;127;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8" name="Google Shape;128;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9" name="Google Shape;129;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6.png"/><Relationship Id="rId9" Type="http://schemas.openxmlformats.org/officeDocument/2006/relationships/image" Target="../media/image22.png"/><Relationship Id="rId10" Type="http://schemas.openxmlformats.org/officeDocument/2006/relationships/hyperlink" Target="http://www.veridocglobal.com/" TargetMode="External"/><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22.png"/><Relationship Id="rId5" Type="http://schemas.openxmlformats.org/officeDocument/2006/relationships/image" Target="../media/image6.png"/><Relationship Id="rId6" Type="http://schemas.openxmlformats.org/officeDocument/2006/relationships/image" Target="../media/image47.png"/><Relationship Id="rId7" Type="http://schemas.openxmlformats.org/officeDocument/2006/relationships/hyperlink" Target="http://www.veridocglobal.com/" TargetMode="External"/><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22.png"/><Relationship Id="rId7" Type="http://schemas.openxmlformats.org/officeDocument/2006/relationships/hyperlink" Target="http://www.veridocglobal.com/" TargetMode="External"/><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0.png"/><Relationship Id="rId5" Type="http://schemas.openxmlformats.org/officeDocument/2006/relationships/image" Target="../media/image49.png"/><Relationship Id="rId6" Type="http://schemas.openxmlformats.org/officeDocument/2006/relationships/image" Target="../media/image22.png"/><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2.png"/><Relationship Id="rId5" Type="http://schemas.openxmlformats.org/officeDocument/2006/relationships/image" Target="../media/image51.png"/><Relationship Id="rId6" Type="http://schemas.openxmlformats.org/officeDocument/2006/relationships/hyperlink" Target="http://www.veridocglobal.com/" TargetMode="External"/><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52.png"/><Relationship Id="rId6" Type="http://schemas.openxmlformats.org/officeDocument/2006/relationships/image" Target="../media/image53.png"/><Relationship Id="rId7" Type="http://schemas.openxmlformats.org/officeDocument/2006/relationships/image" Target="../media/image54.png"/><Relationship Id="rId8" Type="http://schemas.openxmlformats.org/officeDocument/2006/relationships/image" Target="../media/image55.png"/><Relationship Id="rId9" Type="http://schemas.openxmlformats.org/officeDocument/2006/relationships/image" Target="../media/image56.png"/><Relationship Id="rId10" Type="http://schemas.openxmlformats.org/officeDocument/2006/relationships/image" Target="../media/image57.png"/><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8.png"/><Relationship Id="rId5" Type="http://schemas.openxmlformats.org/officeDocument/2006/relationships/image" Target="../media/image5.jpg"/><Relationship Id="rId6" Type="http://schemas.openxmlformats.org/officeDocument/2006/relationships/image" Target="../media/image59.png"/><Relationship Id="rId7" Type="http://schemas.openxmlformats.org/officeDocument/2006/relationships/image" Target="../media/image60.png"/><Relationship Id="rId8" Type="http://schemas.openxmlformats.org/officeDocument/2006/relationships/image" Target="../media/image61.png"/><Relationship Id="rId9" Type="http://schemas.openxmlformats.org/officeDocument/2006/relationships/image" Target="../media/image62.png"/><Relationship Id="rId10" Type="http://schemas.openxmlformats.org/officeDocument/2006/relationships/image" Target="../media/image63.png"/><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64.png"/><Relationship Id="rId6" Type="http://schemas.openxmlformats.org/officeDocument/2006/relationships/image" Target="../media/image22.png"/><Relationship Id="rId7"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hyperlink" Target="http://www.veridocglobal.com/" TargetMode="External"/><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image" Target="../media/image16.png"/><Relationship Id="rId13" Type="http://schemas.openxmlformats.org/officeDocument/2006/relationships/image" Target="../media/image17.png"/><Relationship Id="rId14" Type="http://schemas.openxmlformats.org/officeDocument/2006/relationships/image" Target="../media/image18.png"/><Relationship Id="rId15" Type="http://schemas.openxmlformats.org/officeDocument/2006/relationships/image" Target="../media/image19.png"/><Relationship Id="rId16" Type="http://schemas.openxmlformats.org/officeDocument/2006/relationships/image" Target="../media/image20.png"/><Relationship Id="rId17" Type="http://schemas.openxmlformats.org/officeDocument/2006/relationships/image" Target="../media/image5.jpg"/><Relationship Id="rId18" Type="http://schemas.openxmlformats.org/officeDocument/2006/relationships/image" Target="../media/image21.png"/><Relationship Id="rId19" Type="http://schemas.openxmlformats.org/officeDocument/2006/relationships/image" Target="../media/image22.png"/><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23.png"/><Relationship Id="rId6" Type="http://schemas.openxmlformats.org/officeDocument/2006/relationships/hyperlink" Target="http://www.veridocglobal.com/" TargetMode="External"/><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1" Type="http://schemas.openxmlformats.org/officeDocument/2006/relationships/image" Target="../media/image29.png"/><Relationship Id="rId12" Type="http://schemas.openxmlformats.org/officeDocument/2006/relationships/image" Target="../media/image30.png"/><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24.png"/><Relationship Id="rId6" Type="http://schemas.openxmlformats.org/officeDocument/2006/relationships/image" Target="../media/image20.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24.png"/><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36.png"/><Relationship Id="rId5" Type="http://schemas.openxmlformats.org/officeDocument/2006/relationships/image" Target="../media/image22.png"/><Relationship Id="rId6" Type="http://schemas.openxmlformats.org/officeDocument/2006/relationships/hyperlink" Target="http://www.veridocglobal.com/" TargetMode="External"/><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37.png"/><Relationship Id="rId5" Type="http://schemas.openxmlformats.org/officeDocument/2006/relationships/image" Target="../media/image22.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 Id="rId9" Type="http://schemas.openxmlformats.org/officeDocument/2006/relationships/hyperlink" Target="http://www.veridocglobal.com/" TargetMode="External"/><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28"/>
          <p:cNvPicPr preferRelativeResize="0"/>
          <p:nvPr/>
        </p:nvPicPr>
        <p:blipFill rotWithShape="1">
          <a:blip r:embed="rId3">
            <a:alphaModFix/>
          </a:blip>
          <a:srcRect/>
          <a:stretch/>
        </p:blipFill>
        <p:spPr>
          <a:xfrm>
            <a:off x="0" y="0"/>
            <a:ext cx="9144000" cy="5143500"/>
          </a:xfrm>
          <a:prstGeom prst="rect">
            <a:avLst/>
          </a:prstGeom>
          <a:noFill/>
          <a:ln>
            <a:noFill/>
          </a:ln>
        </p:spPr>
      </p:pic>
      <p:pic>
        <p:nvPicPr>
          <p:cNvPr id="135" name="Google Shape;135;p28"/>
          <p:cNvPicPr preferRelativeResize="0"/>
          <p:nvPr/>
        </p:nvPicPr>
        <p:blipFill rotWithShape="1">
          <a:blip r:embed="rId4">
            <a:alphaModFix/>
          </a:blip>
          <a:srcRect/>
          <a:stretch/>
        </p:blipFill>
        <p:spPr>
          <a:xfrm>
            <a:off x="3550611" y="0"/>
            <a:ext cx="2042776" cy="2042776"/>
          </a:xfrm>
          <a:prstGeom prst="rect">
            <a:avLst/>
          </a:prstGeom>
          <a:noFill/>
          <a:ln>
            <a:noFill/>
          </a:ln>
        </p:spPr>
      </p:pic>
      <p:sp>
        <p:nvSpPr>
          <p:cNvPr id="136" name="Google Shape;136;p28"/>
          <p:cNvSpPr/>
          <p:nvPr/>
        </p:nvSpPr>
        <p:spPr>
          <a:xfrm>
            <a:off x="1385047" y="2042776"/>
            <a:ext cx="6373906" cy="761747"/>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SOLUTION</a:t>
            </a:r>
            <a:r>
              <a:rPr lang="en" sz="3300" b="0" i="0" u="none" strike="noStrike" cap="none">
                <a:solidFill>
                  <a:srgbClr val="00B050"/>
                </a:solidFill>
                <a:latin typeface="Arial"/>
                <a:ea typeface="Arial"/>
                <a:cs typeface="Arial"/>
                <a:sym typeface="Arial"/>
              </a:rPr>
              <a:t/>
            </a:r>
            <a:br>
              <a:rPr lang="en" sz="3300" b="0" i="0" u="none" strike="noStrike" cap="none">
                <a:solidFill>
                  <a:srgbClr val="00B050"/>
                </a:solidFill>
                <a:latin typeface="Arial"/>
                <a:ea typeface="Arial"/>
                <a:cs typeface="Arial"/>
                <a:sym typeface="Arial"/>
              </a:rPr>
            </a:br>
            <a:r>
              <a:rPr lang="en" sz="2700" b="1">
                <a:solidFill>
                  <a:srgbClr val="25984E"/>
                </a:solidFill>
              </a:rPr>
              <a:t>Supply Chain</a:t>
            </a:r>
            <a:r>
              <a:rPr lang="en" sz="2700" b="1" i="0" u="none" strike="noStrike" cap="none">
                <a:solidFill>
                  <a:srgbClr val="25984E"/>
                </a:solidFill>
                <a:latin typeface="Arial"/>
                <a:ea typeface="Arial"/>
                <a:cs typeface="Arial"/>
                <a:sym typeface="Arial"/>
              </a:rPr>
              <a:t> </a:t>
            </a:r>
            <a:endParaRPr sz="1800" b="0" i="1" u="none" strike="noStrike" cap="none">
              <a:solidFill>
                <a:schemeClr val="dk1"/>
              </a:solidFill>
              <a:latin typeface="Arial"/>
              <a:ea typeface="Arial"/>
              <a:cs typeface="Arial"/>
              <a:sym typeface="Arial"/>
            </a:endParaRPr>
          </a:p>
        </p:txBody>
      </p:sp>
      <p:pic>
        <p:nvPicPr>
          <p:cNvPr id="137" name="Google Shape;137;p28"/>
          <p:cNvPicPr preferRelativeResize="0"/>
          <p:nvPr/>
        </p:nvPicPr>
        <p:blipFill rotWithShape="1">
          <a:blip r:embed="rId5">
            <a:alphaModFix/>
          </a:blip>
          <a:srcRect/>
          <a:stretch/>
        </p:blipFill>
        <p:spPr>
          <a:xfrm>
            <a:off x="2519677" y="2949628"/>
            <a:ext cx="4104645" cy="204732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7"/>
        <p:cNvGrpSpPr/>
        <p:nvPr/>
      </p:nvGrpSpPr>
      <p:grpSpPr>
        <a:xfrm>
          <a:off x="0" y="0"/>
          <a:ext cx="0" cy="0"/>
          <a:chOff x="0" y="0"/>
          <a:chExt cx="0" cy="0"/>
        </a:xfrm>
      </p:grpSpPr>
      <p:pic>
        <p:nvPicPr>
          <p:cNvPr id="328" name="Google Shape;328;p37"/>
          <p:cNvPicPr preferRelativeResize="0"/>
          <p:nvPr/>
        </p:nvPicPr>
        <p:blipFill rotWithShape="1">
          <a:blip r:embed="rId4">
            <a:alphaModFix/>
          </a:blip>
          <a:srcRect/>
          <a:stretch/>
        </p:blipFill>
        <p:spPr>
          <a:xfrm>
            <a:off x="3961161" y="1427891"/>
            <a:ext cx="1667699" cy="1910675"/>
          </a:xfrm>
          <a:prstGeom prst="rect">
            <a:avLst/>
          </a:prstGeom>
          <a:noFill/>
          <a:ln>
            <a:noFill/>
          </a:ln>
        </p:spPr>
      </p:pic>
      <p:pic>
        <p:nvPicPr>
          <p:cNvPr id="329" name="Google Shape;329;p37"/>
          <p:cNvPicPr preferRelativeResize="0"/>
          <p:nvPr/>
        </p:nvPicPr>
        <p:blipFill rotWithShape="1">
          <a:blip r:embed="rId5">
            <a:alphaModFix/>
          </a:blip>
          <a:srcRect/>
          <a:stretch/>
        </p:blipFill>
        <p:spPr>
          <a:xfrm>
            <a:off x="1060901" y="2079488"/>
            <a:ext cx="1581634" cy="997117"/>
          </a:xfrm>
          <a:prstGeom prst="rect">
            <a:avLst/>
          </a:prstGeom>
          <a:noFill/>
          <a:ln>
            <a:noFill/>
          </a:ln>
        </p:spPr>
      </p:pic>
      <p:pic>
        <p:nvPicPr>
          <p:cNvPr id="330" name="Google Shape;330;p37"/>
          <p:cNvPicPr preferRelativeResize="0"/>
          <p:nvPr/>
        </p:nvPicPr>
        <p:blipFill rotWithShape="1">
          <a:blip r:embed="rId6">
            <a:alphaModFix/>
          </a:blip>
          <a:srcRect/>
          <a:stretch/>
        </p:blipFill>
        <p:spPr>
          <a:xfrm>
            <a:off x="6537105" y="1757910"/>
            <a:ext cx="1855730" cy="2195512"/>
          </a:xfrm>
          <a:prstGeom prst="rect">
            <a:avLst/>
          </a:prstGeom>
          <a:noFill/>
          <a:ln>
            <a:noFill/>
          </a:ln>
        </p:spPr>
      </p:pic>
      <p:pic>
        <p:nvPicPr>
          <p:cNvPr id="331" name="Google Shape;331;p37"/>
          <p:cNvPicPr preferRelativeResize="0"/>
          <p:nvPr/>
        </p:nvPicPr>
        <p:blipFill rotWithShape="1">
          <a:blip r:embed="rId7">
            <a:alphaModFix/>
          </a:blip>
          <a:srcRect/>
          <a:stretch/>
        </p:blipFill>
        <p:spPr>
          <a:xfrm>
            <a:off x="4697663" y="2079087"/>
            <a:ext cx="223307" cy="380605"/>
          </a:xfrm>
          <a:prstGeom prst="rect">
            <a:avLst/>
          </a:prstGeom>
          <a:noFill/>
          <a:ln>
            <a:noFill/>
          </a:ln>
        </p:spPr>
      </p:pic>
      <p:pic>
        <p:nvPicPr>
          <p:cNvPr id="332" name="Google Shape;332;p37"/>
          <p:cNvPicPr preferRelativeResize="0"/>
          <p:nvPr/>
        </p:nvPicPr>
        <p:blipFill rotWithShape="1">
          <a:blip r:embed="rId7">
            <a:alphaModFix/>
          </a:blip>
          <a:srcRect/>
          <a:stretch/>
        </p:blipFill>
        <p:spPr>
          <a:xfrm>
            <a:off x="4697663" y="1424117"/>
            <a:ext cx="223307" cy="380605"/>
          </a:xfrm>
          <a:prstGeom prst="rect">
            <a:avLst/>
          </a:prstGeom>
          <a:noFill/>
          <a:ln>
            <a:noFill/>
          </a:ln>
        </p:spPr>
      </p:pic>
      <p:pic>
        <p:nvPicPr>
          <p:cNvPr id="333" name="Google Shape;333;p37"/>
          <p:cNvPicPr preferRelativeResize="0"/>
          <p:nvPr/>
        </p:nvPicPr>
        <p:blipFill rotWithShape="1">
          <a:blip r:embed="rId7">
            <a:alphaModFix/>
          </a:blip>
          <a:srcRect/>
          <a:stretch/>
        </p:blipFill>
        <p:spPr>
          <a:xfrm>
            <a:off x="4670510" y="2734057"/>
            <a:ext cx="223307" cy="380605"/>
          </a:xfrm>
          <a:prstGeom prst="rect">
            <a:avLst/>
          </a:prstGeom>
          <a:noFill/>
          <a:ln>
            <a:noFill/>
          </a:ln>
        </p:spPr>
      </p:pic>
      <p:pic>
        <p:nvPicPr>
          <p:cNvPr id="334" name="Google Shape;334;p37"/>
          <p:cNvPicPr preferRelativeResize="0"/>
          <p:nvPr/>
        </p:nvPicPr>
        <p:blipFill rotWithShape="1">
          <a:blip r:embed="rId7">
            <a:alphaModFix/>
          </a:blip>
          <a:srcRect/>
          <a:stretch/>
        </p:blipFill>
        <p:spPr>
          <a:xfrm>
            <a:off x="5178546" y="1804723"/>
            <a:ext cx="223307" cy="380605"/>
          </a:xfrm>
          <a:prstGeom prst="rect">
            <a:avLst/>
          </a:prstGeom>
          <a:noFill/>
          <a:ln>
            <a:noFill/>
          </a:ln>
        </p:spPr>
      </p:pic>
      <p:pic>
        <p:nvPicPr>
          <p:cNvPr id="335" name="Google Shape;335;p37"/>
          <p:cNvPicPr preferRelativeResize="0"/>
          <p:nvPr/>
        </p:nvPicPr>
        <p:blipFill rotWithShape="1">
          <a:blip r:embed="rId7">
            <a:alphaModFix/>
          </a:blip>
          <a:srcRect/>
          <a:stretch/>
        </p:blipFill>
        <p:spPr>
          <a:xfrm>
            <a:off x="4180282" y="1773581"/>
            <a:ext cx="223307" cy="380605"/>
          </a:xfrm>
          <a:prstGeom prst="rect">
            <a:avLst/>
          </a:prstGeom>
          <a:noFill/>
          <a:ln>
            <a:noFill/>
          </a:ln>
        </p:spPr>
      </p:pic>
      <p:pic>
        <p:nvPicPr>
          <p:cNvPr id="336" name="Google Shape;336;p37"/>
          <p:cNvPicPr preferRelativeResize="0"/>
          <p:nvPr/>
        </p:nvPicPr>
        <p:blipFill rotWithShape="1">
          <a:blip r:embed="rId7">
            <a:alphaModFix/>
          </a:blip>
          <a:srcRect/>
          <a:stretch/>
        </p:blipFill>
        <p:spPr>
          <a:xfrm>
            <a:off x="4180282" y="2395120"/>
            <a:ext cx="223307" cy="380605"/>
          </a:xfrm>
          <a:prstGeom prst="rect">
            <a:avLst/>
          </a:prstGeom>
          <a:noFill/>
          <a:ln>
            <a:noFill/>
          </a:ln>
        </p:spPr>
      </p:pic>
      <p:pic>
        <p:nvPicPr>
          <p:cNvPr id="337" name="Google Shape;337;p37"/>
          <p:cNvPicPr preferRelativeResize="0"/>
          <p:nvPr/>
        </p:nvPicPr>
        <p:blipFill rotWithShape="1">
          <a:blip r:embed="rId7">
            <a:alphaModFix/>
          </a:blip>
          <a:srcRect/>
          <a:stretch/>
        </p:blipFill>
        <p:spPr>
          <a:xfrm>
            <a:off x="5178546" y="2395120"/>
            <a:ext cx="223307" cy="380605"/>
          </a:xfrm>
          <a:prstGeom prst="rect">
            <a:avLst/>
          </a:prstGeom>
          <a:noFill/>
          <a:ln>
            <a:noFill/>
          </a:ln>
        </p:spPr>
      </p:pic>
      <p:pic>
        <p:nvPicPr>
          <p:cNvPr id="338" name="Google Shape;338;p37"/>
          <p:cNvPicPr preferRelativeResize="0"/>
          <p:nvPr/>
        </p:nvPicPr>
        <p:blipFill rotWithShape="1">
          <a:blip r:embed="rId8">
            <a:alphaModFix/>
          </a:blip>
          <a:srcRect/>
          <a:stretch/>
        </p:blipFill>
        <p:spPr>
          <a:xfrm flipH="1">
            <a:off x="3527927" y="1856727"/>
            <a:ext cx="1702258" cy="1846891"/>
          </a:xfrm>
          <a:prstGeom prst="rect">
            <a:avLst/>
          </a:prstGeom>
          <a:noFill/>
          <a:ln>
            <a:noFill/>
          </a:ln>
        </p:spPr>
      </p:pic>
      <p:sp>
        <p:nvSpPr>
          <p:cNvPr id="339" name="Google Shape;339;p37"/>
          <p:cNvSpPr txBox="1"/>
          <p:nvPr/>
        </p:nvSpPr>
        <p:spPr>
          <a:xfrm>
            <a:off x="198694" y="441525"/>
            <a:ext cx="6983550" cy="80167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en" sz="2700" b="1" i="0" u="none" strike="noStrike" cap="none">
                <a:solidFill>
                  <a:srgbClr val="25984E"/>
                </a:solidFill>
                <a:latin typeface="Arial"/>
                <a:ea typeface="Arial"/>
                <a:cs typeface="Arial"/>
                <a:sym typeface="Arial"/>
              </a:rPr>
              <a:t>HOW DOES THE HASH VALUE WORK?</a:t>
            </a:r>
            <a:endParaRPr sz="2700" b="1" i="0" u="none" strike="noStrike" cap="none">
              <a:solidFill>
                <a:srgbClr val="25984E"/>
              </a:solidFill>
              <a:latin typeface="Arial"/>
              <a:ea typeface="Arial"/>
              <a:cs typeface="Arial"/>
              <a:sym typeface="Arial"/>
            </a:endParaRPr>
          </a:p>
        </p:txBody>
      </p:sp>
      <p:pic>
        <p:nvPicPr>
          <p:cNvPr id="340" name="Google Shape;340;p37"/>
          <p:cNvPicPr preferRelativeResize="0"/>
          <p:nvPr/>
        </p:nvPicPr>
        <p:blipFill rotWithShape="1">
          <a:blip r:embed="rId7">
            <a:alphaModFix/>
          </a:blip>
          <a:srcRect/>
          <a:stretch/>
        </p:blipFill>
        <p:spPr>
          <a:xfrm>
            <a:off x="1570566" y="1735851"/>
            <a:ext cx="680320" cy="1117246"/>
          </a:xfrm>
          <a:prstGeom prst="rect">
            <a:avLst/>
          </a:prstGeom>
          <a:noFill/>
          <a:ln>
            <a:noFill/>
          </a:ln>
        </p:spPr>
      </p:pic>
      <p:sp>
        <p:nvSpPr>
          <p:cNvPr id="341" name="Google Shape;341;p37"/>
          <p:cNvSpPr/>
          <p:nvPr/>
        </p:nvSpPr>
        <p:spPr>
          <a:xfrm>
            <a:off x="2527744" y="2010319"/>
            <a:ext cx="1202625" cy="379125"/>
          </a:xfrm>
          <a:prstGeom prst="rightArrow">
            <a:avLst>
              <a:gd name="adj1" fmla="val 50000"/>
              <a:gd name="adj2" fmla="val 50000"/>
            </a:avLst>
          </a:prstGeom>
          <a:solidFill>
            <a:srgbClr val="B7B7B7"/>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342" name="Google Shape;342;p37"/>
          <p:cNvPicPr preferRelativeResize="0"/>
          <p:nvPr/>
        </p:nvPicPr>
        <p:blipFill rotWithShape="1">
          <a:blip r:embed="rId8">
            <a:alphaModFix/>
          </a:blip>
          <a:srcRect/>
          <a:stretch/>
        </p:blipFill>
        <p:spPr>
          <a:xfrm flipH="1">
            <a:off x="616540" y="1856722"/>
            <a:ext cx="1702258" cy="1846891"/>
          </a:xfrm>
          <a:prstGeom prst="rect">
            <a:avLst/>
          </a:prstGeom>
          <a:noFill/>
          <a:ln>
            <a:noFill/>
          </a:ln>
        </p:spPr>
      </p:pic>
      <p:grpSp>
        <p:nvGrpSpPr>
          <p:cNvPr id="343" name="Google Shape;343;p37"/>
          <p:cNvGrpSpPr/>
          <p:nvPr/>
        </p:nvGrpSpPr>
        <p:grpSpPr>
          <a:xfrm>
            <a:off x="255844" y="3460719"/>
            <a:ext cx="8677293" cy="801617"/>
            <a:chOff x="2586192" y="3722087"/>
            <a:chExt cx="6885511" cy="613561"/>
          </a:xfrm>
        </p:grpSpPr>
        <p:grpSp>
          <p:nvGrpSpPr>
            <p:cNvPr id="344" name="Google Shape;344;p37"/>
            <p:cNvGrpSpPr/>
            <p:nvPr/>
          </p:nvGrpSpPr>
          <p:grpSpPr>
            <a:xfrm>
              <a:off x="2586192" y="3722087"/>
              <a:ext cx="1944600" cy="613500"/>
              <a:chOff x="1126864" y="2151233"/>
              <a:chExt cx="1944600" cy="613500"/>
            </a:xfrm>
          </p:grpSpPr>
          <p:sp>
            <p:nvSpPr>
              <p:cNvPr id="345" name="Google Shape;345;p37"/>
              <p:cNvSpPr/>
              <p:nvPr/>
            </p:nvSpPr>
            <p:spPr>
              <a:xfrm>
                <a:off x="1126864" y="2151233"/>
                <a:ext cx="1944600" cy="613500"/>
              </a:xfrm>
              <a:prstGeom prst="round2DiagRect">
                <a:avLst>
                  <a:gd name="adj1" fmla="val 0"/>
                  <a:gd name="adj2" fmla="val 17764"/>
                </a:avLst>
              </a:prstGeom>
              <a:solidFill>
                <a:srgbClr val="70BA4D"/>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Barlow"/>
                  <a:ea typeface="Barlow"/>
                  <a:cs typeface="Barlow"/>
                  <a:sym typeface="Barlow"/>
                </a:endParaRPr>
              </a:p>
            </p:txBody>
          </p:sp>
          <p:sp>
            <p:nvSpPr>
              <p:cNvPr id="346" name="Google Shape;346;p37"/>
              <p:cNvSpPr txBox="1"/>
              <p:nvPr/>
            </p:nvSpPr>
            <p:spPr>
              <a:xfrm>
                <a:off x="1162708" y="2256384"/>
                <a:ext cx="1698600" cy="4599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FFFFFF"/>
                  </a:buClr>
                  <a:buSzPts val="800"/>
                  <a:buFont typeface="Calibri"/>
                  <a:buNone/>
                </a:pPr>
                <a:r>
                  <a:rPr lang="en" sz="1100" b="1" i="0" u="none" strike="noStrike" cap="none">
                    <a:solidFill>
                      <a:srgbClr val="FFFFFF"/>
                    </a:solidFill>
                    <a:latin typeface="Arial"/>
                    <a:ea typeface="Arial"/>
                    <a:cs typeface="Arial"/>
                    <a:sym typeface="Arial"/>
                  </a:rPr>
                  <a:t>The system looks at the hash value inside the QR code.</a:t>
                </a:r>
                <a:endParaRPr sz="1100" b="1" i="0" u="none" strike="noStrike" cap="none">
                  <a:solidFill>
                    <a:srgbClr val="FFFFFF"/>
                  </a:solidFill>
                  <a:latin typeface="Arial"/>
                  <a:ea typeface="Arial"/>
                  <a:cs typeface="Arial"/>
                  <a:sym typeface="Arial"/>
                </a:endParaRPr>
              </a:p>
            </p:txBody>
          </p:sp>
        </p:grpSp>
        <p:grpSp>
          <p:nvGrpSpPr>
            <p:cNvPr id="347" name="Google Shape;347;p37"/>
            <p:cNvGrpSpPr/>
            <p:nvPr/>
          </p:nvGrpSpPr>
          <p:grpSpPr>
            <a:xfrm>
              <a:off x="4528405" y="3722148"/>
              <a:ext cx="1944600" cy="613500"/>
              <a:chOff x="3071457" y="2151294"/>
              <a:chExt cx="1944600" cy="613500"/>
            </a:xfrm>
          </p:grpSpPr>
          <p:sp>
            <p:nvSpPr>
              <p:cNvPr id="348" name="Google Shape;348;p37"/>
              <p:cNvSpPr/>
              <p:nvPr/>
            </p:nvSpPr>
            <p:spPr>
              <a:xfrm rot="10800000" flipH="1">
                <a:off x="3071457" y="2151294"/>
                <a:ext cx="1944600" cy="613500"/>
              </a:xfrm>
              <a:prstGeom prst="round2DiagRect">
                <a:avLst>
                  <a:gd name="adj1" fmla="val 0"/>
                  <a:gd name="adj2" fmla="val 17764"/>
                </a:avLst>
              </a:prstGeom>
              <a:solidFill>
                <a:srgbClr val="17693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Barlow"/>
                  <a:ea typeface="Barlow"/>
                  <a:cs typeface="Barlow"/>
                  <a:sym typeface="Barlow"/>
                </a:endParaRPr>
              </a:p>
            </p:txBody>
          </p:sp>
          <p:sp>
            <p:nvSpPr>
              <p:cNvPr id="349" name="Google Shape;349;p37"/>
              <p:cNvSpPr txBox="1"/>
              <p:nvPr/>
            </p:nvSpPr>
            <p:spPr>
              <a:xfrm>
                <a:off x="3316102" y="2256385"/>
                <a:ext cx="1451700" cy="4599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FFFFFF"/>
                  </a:buClr>
                  <a:buSzPts val="800"/>
                  <a:buFont typeface="Calibri"/>
                  <a:buNone/>
                </a:pPr>
                <a:r>
                  <a:rPr lang="en" sz="1100" b="1" i="0" u="none" strike="noStrike" cap="none">
                    <a:solidFill>
                      <a:srgbClr val="FFFFFF"/>
                    </a:solidFill>
                    <a:latin typeface="Arial"/>
                    <a:ea typeface="Arial"/>
                    <a:cs typeface="Arial"/>
                    <a:sym typeface="Arial"/>
                  </a:rPr>
                  <a:t>Then checks the hash value on the blockchain.</a:t>
                </a:r>
                <a:endParaRPr sz="1100" b="1" i="0" u="none" strike="noStrike" cap="none">
                  <a:solidFill>
                    <a:srgbClr val="FFFFFF"/>
                  </a:solidFill>
                  <a:latin typeface="Arial"/>
                  <a:ea typeface="Arial"/>
                  <a:cs typeface="Arial"/>
                  <a:sym typeface="Arial"/>
                </a:endParaRPr>
              </a:p>
            </p:txBody>
          </p:sp>
        </p:grpSp>
        <p:grpSp>
          <p:nvGrpSpPr>
            <p:cNvPr id="350" name="Google Shape;350;p37"/>
            <p:cNvGrpSpPr/>
            <p:nvPr/>
          </p:nvGrpSpPr>
          <p:grpSpPr>
            <a:xfrm>
              <a:off x="6470503" y="3722087"/>
              <a:ext cx="3001200" cy="613500"/>
              <a:chOff x="5015937" y="2151233"/>
              <a:chExt cx="3001200" cy="613500"/>
            </a:xfrm>
          </p:grpSpPr>
          <p:sp>
            <p:nvSpPr>
              <p:cNvPr id="351" name="Google Shape;351;p37"/>
              <p:cNvSpPr/>
              <p:nvPr/>
            </p:nvSpPr>
            <p:spPr>
              <a:xfrm>
                <a:off x="5015937" y="2151233"/>
                <a:ext cx="3001200" cy="613500"/>
              </a:xfrm>
              <a:prstGeom prst="round2DiagRect">
                <a:avLst>
                  <a:gd name="adj1" fmla="val 0"/>
                  <a:gd name="adj2" fmla="val 17764"/>
                </a:avLst>
              </a:prstGeom>
              <a:solidFill>
                <a:srgbClr val="25984E"/>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Barlow"/>
                  <a:ea typeface="Barlow"/>
                  <a:cs typeface="Barlow"/>
                  <a:sym typeface="Barlow"/>
                </a:endParaRPr>
              </a:p>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Barlow"/>
                  <a:ea typeface="Barlow"/>
                  <a:cs typeface="Barlow"/>
                  <a:sym typeface="Barlow"/>
                </a:endParaRPr>
              </a:p>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Barlow"/>
                  <a:ea typeface="Barlow"/>
                  <a:cs typeface="Barlow"/>
                  <a:sym typeface="Barlow"/>
                </a:endParaRPr>
              </a:p>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Barlow"/>
                  <a:ea typeface="Barlow"/>
                  <a:cs typeface="Barlow"/>
                  <a:sym typeface="Barlow"/>
                </a:endParaRPr>
              </a:p>
            </p:txBody>
          </p:sp>
          <p:sp>
            <p:nvSpPr>
              <p:cNvPr id="352" name="Google Shape;352;p37"/>
              <p:cNvSpPr txBox="1"/>
              <p:nvPr/>
            </p:nvSpPr>
            <p:spPr>
              <a:xfrm>
                <a:off x="5284188" y="2256387"/>
                <a:ext cx="2577900" cy="4599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FFFFFF"/>
                  </a:buClr>
                  <a:buSzPts val="800"/>
                  <a:buFont typeface="Calibri"/>
                  <a:buNone/>
                </a:pPr>
                <a:r>
                  <a:rPr lang="en" sz="1100" b="1" i="0" u="none" strike="noStrike" cap="none">
                    <a:solidFill>
                      <a:srgbClr val="FFFFFF"/>
                    </a:solidFill>
                    <a:latin typeface="Arial"/>
                    <a:ea typeface="Arial"/>
                    <a:cs typeface="Arial"/>
                    <a:sym typeface="Arial"/>
                  </a:rPr>
                  <a:t>The system displays information and identifiers that are linked to the hash value.</a:t>
                </a:r>
                <a:endParaRPr sz="1100" b="1" i="0" u="none" strike="noStrike" cap="none">
                  <a:solidFill>
                    <a:srgbClr val="FFFFFF"/>
                  </a:solidFill>
                  <a:latin typeface="Arial"/>
                  <a:ea typeface="Arial"/>
                  <a:cs typeface="Arial"/>
                  <a:sym typeface="Arial"/>
                </a:endParaRPr>
              </a:p>
            </p:txBody>
          </p:sp>
        </p:grpSp>
        <p:grpSp>
          <p:nvGrpSpPr>
            <p:cNvPr id="353" name="Google Shape;353;p37"/>
            <p:cNvGrpSpPr/>
            <p:nvPr/>
          </p:nvGrpSpPr>
          <p:grpSpPr>
            <a:xfrm>
              <a:off x="4401919" y="3897278"/>
              <a:ext cx="260366" cy="260366"/>
              <a:chOff x="3155511" y="231918"/>
              <a:chExt cx="470400" cy="470400"/>
            </a:xfrm>
          </p:grpSpPr>
          <p:sp>
            <p:nvSpPr>
              <p:cNvPr id="354" name="Google Shape;354;p37"/>
              <p:cNvSpPr/>
              <p:nvPr/>
            </p:nvSpPr>
            <p:spPr>
              <a:xfrm>
                <a:off x="3155511" y="231918"/>
                <a:ext cx="470400" cy="470400"/>
              </a:xfrm>
              <a:prstGeom prst="ellipse">
                <a:avLst/>
              </a:prstGeom>
              <a:solidFill>
                <a:srgbClr val="FFFFF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Barlow"/>
                  <a:ea typeface="Barlow"/>
                  <a:cs typeface="Barlow"/>
                  <a:sym typeface="Barlow"/>
                </a:endParaRPr>
              </a:p>
            </p:txBody>
          </p:sp>
          <p:sp>
            <p:nvSpPr>
              <p:cNvPr id="355" name="Google Shape;355;p37"/>
              <p:cNvSpPr/>
              <p:nvPr/>
            </p:nvSpPr>
            <p:spPr>
              <a:xfrm>
                <a:off x="3241461" y="317868"/>
                <a:ext cx="298500" cy="298500"/>
              </a:xfrm>
              <a:prstGeom prst="mathPlus">
                <a:avLst>
                  <a:gd name="adj1" fmla="val 9900"/>
                </a:avLst>
              </a:prstGeom>
              <a:solidFill>
                <a:srgbClr val="000000"/>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Barlow"/>
                  <a:ea typeface="Barlow"/>
                  <a:cs typeface="Barlow"/>
                  <a:sym typeface="Barlow"/>
                </a:endParaRPr>
              </a:p>
            </p:txBody>
          </p:sp>
        </p:grpSp>
        <p:grpSp>
          <p:nvGrpSpPr>
            <p:cNvPr id="356" name="Google Shape;356;p37"/>
            <p:cNvGrpSpPr/>
            <p:nvPr/>
          </p:nvGrpSpPr>
          <p:grpSpPr>
            <a:xfrm>
              <a:off x="6339121" y="3897276"/>
              <a:ext cx="261571" cy="260379"/>
              <a:chOff x="4856986" y="2177888"/>
              <a:chExt cx="316442" cy="315000"/>
            </a:xfrm>
          </p:grpSpPr>
          <p:sp>
            <p:nvSpPr>
              <p:cNvPr id="357" name="Google Shape;357;p37"/>
              <p:cNvSpPr/>
              <p:nvPr/>
            </p:nvSpPr>
            <p:spPr>
              <a:xfrm>
                <a:off x="4858428" y="2177888"/>
                <a:ext cx="315000" cy="315000"/>
              </a:xfrm>
              <a:prstGeom prst="ellipse">
                <a:avLst/>
              </a:prstGeom>
              <a:solidFill>
                <a:srgbClr val="FFFFF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Barlow"/>
                  <a:ea typeface="Barlow"/>
                  <a:cs typeface="Barlow"/>
                  <a:sym typeface="Barlow"/>
                </a:endParaRPr>
              </a:p>
            </p:txBody>
          </p:sp>
          <p:sp>
            <p:nvSpPr>
              <p:cNvPr id="358" name="Google Shape;358;p37"/>
              <p:cNvSpPr/>
              <p:nvPr/>
            </p:nvSpPr>
            <p:spPr>
              <a:xfrm>
                <a:off x="4856986" y="2285819"/>
                <a:ext cx="239100" cy="99000"/>
              </a:xfrm>
              <a:prstGeom prst="rightArrow">
                <a:avLst>
                  <a:gd name="adj1" fmla="val 32020"/>
                  <a:gd name="adj2" fmla="val 66970"/>
                </a:avLst>
              </a:prstGeom>
              <a:solidFill>
                <a:srgbClr val="17693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Barlow"/>
                  <a:buNone/>
                </a:pPr>
                <a:r>
                  <a:rPr lang="en" sz="1400" b="0" i="0" u="none" strike="noStrike" cap="none">
                    <a:solidFill>
                      <a:schemeClr val="dk1"/>
                    </a:solidFill>
                    <a:latin typeface="Barlow"/>
                    <a:ea typeface="Barlow"/>
                    <a:cs typeface="Barlow"/>
                    <a:sym typeface="Barlow"/>
                  </a:rPr>
                  <a:t/>
                </a:r>
                <a:br>
                  <a:rPr lang="en" sz="1400" b="0" i="0" u="none" strike="noStrike" cap="none">
                    <a:solidFill>
                      <a:schemeClr val="dk1"/>
                    </a:solidFill>
                    <a:latin typeface="Barlow"/>
                    <a:ea typeface="Barlow"/>
                    <a:cs typeface="Barlow"/>
                    <a:sym typeface="Barlow"/>
                  </a:rPr>
                </a:br>
                <a:endParaRPr sz="1400" b="0" i="0" u="none" strike="noStrike" cap="none">
                  <a:solidFill>
                    <a:schemeClr val="dk1"/>
                  </a:solidFill>
                  <a:latin typeface="Barlow"/>
                  <a:ea typeface="Barlow"/>
                  <a:cs typeface="Barlow"/>
                  <a:sym typeface="Barlow"/>
                </a:endParaRPr>
              </a:p>
            </p:txBody>
          </p:sp>
        </p:grpSp>
      </p:grpSp>
      <p:sp>
        <p:nvSpPr>
          <p:cNvPr id="359" name="Google Shape;359;p37"/>
          <p:cNvSpPr/>
          <p:nvPr/>
        </p:nvSpPr>
        <p:spPr>
          <a:xfrm>
            <a:off x="5910544" y="2010319"/>
            <a:ext cx="1202625" cy="379125"/>
          </a:xfrm>
          <a:prstGeom prst="rightArrow">
            <a:avLst>
              <a:gd name="adj1" fmla="val 50000"/>
              <a:gd name="adj2" fmla="val 50000"/>
            </a:avLst>
          </a:prstGeom>
          <a:solidFill>
            <a:srgbClr val="B7B7B7"/>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360" name="Google Shape;360;p37"/>
          <p:cNvPicPr preferRelativeResize="0"/>
          <p:nvPr/>
        </p:nvPicPr>
        <p:blipFill rotWithShape="1">
          <a:blip r:embed="rId9">
            <a:alphaModFix/>
          </a:blip>
          <a:srcRect/>
          <a:stretch/>
        </p:blipFill>
        <p:spPr>
          <a:xfrm>
            <a:off x="90346" y="4980091"/>
            <a:ext cx="2257893" cy="93688"/>
          </a:xfrm>
          <a:prstGeom prst="rect">
            <a:avLst/>
          </a:prstGeom>
          <a:noFill/>
          <a:ln>
            <a:noFill/>
          </a:ln>
        </p:spPr>
      </p:pic>
      <p:sp>
        <p:nvSpPr>
          <p:cNvPr id="361" name="Google Shape;361;p37"/>
          <p:cNvSpPr txBox="1"/>
          <p:nvPr/>
        </p:nvSpPr>
        <p:spPr>
          <a:xfrm>
            <a:off x="7051648" y="4759700"/>
            <a:ext cx="2078400" cy="3231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sng" strike="noStrike" cap="none">
                <a:solidFill>
                  <a:schemeClr val="hlink"/>
                </a:solidFill>
                <a:latin typeface="Calibri"/>
                <a:ea typeface="Calibri"/>
                <a:cs typeface="Calibri"/>
                <a:sym typeface="Calibri"/>
                <a:hlinkClick r:id="rId10"/>
              </a:rPr>
              <a:t>www.veridocglobal.com</a:t>
            </a:r>
            <a:r>
              <a:rPr lang="en" sz="800" b="0" i="0" u="none" strike="noStrike" cap="none">
                <a:solidFill>
                  <a:schemeClr val="dk1"/>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1" i="1" u="none" strike="noStrike" cap="none">
                <a:solidFill>
                  <a:srgbClr val="25984E"/>
                </a:solidFill>
                <a:latin typeface="Calibri"/>
                <a:ea typeface="Calibri"/>
                <a:cs typeface="Calibri"/>
                <a:sym typeface="Calibri"/>
              </a:rPr>
              <a:t>VeriDoc Global Solution: </a:t>
            </a:r>
            <a:r>
              <a:rPr lang="en" sz="800">
                <a:solidFill>
                  <a:schemeClr val="dk1"/>
                </a:solidFill>
                <a:latin typeface="Calibri"/>
                <a:ea typeface="Calibri"/>
                <a:cs typeface="Calibri"/>
                <a:sym typeface="Calibri"/>
              </a:rPr>
              <a:t>Supply Chain</a:t>
            </a:r>
            <a:endParaRPr sz="800" b="0" i="0" u="none" strike="noStrike" cap="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mt="35000"/>
          </a:blip>
          <a:stretch>
            <a:fillRect/>
          </a:stretch>
        </a:blipFill>
        <a:effectLst/>
      </p:bgPr>
    </p:bg>
    <p:spTree>
      <p:nvGrpSpPr>
        <p:cNvPr id="1" name="Shape 365"/>
        <p:cNvGrpSpPr/>
        <p:nvPr/>
      </p:nvGrpSpPr>
      <p:grpSpPr>
        <a:xfrm>
          <a:off x="0" y="0"/>
          <a:ext cx="0" cy="0"/>
          <a:chOff x="0" y="0"/>
          <a:chExt cx="0" cy="0"/>
        </a:xfrm>
      </p:grpSpPr>
      <p:sp>
        <p:nvSpPr>
          <p:cNvPr id="366" name="Google Shape;366;p38"/>
          <p:cNvSpPr/>
          <p:nvPr/>
        </p:nvSpPr>
        <p:spPr>
          <a:xfrm>
            <a:off x="2106832" y="2312765"/>
            <a:ext cx="4884525" cy="1038825"/>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700"/>
              <a:buFont typeface="Arial"/>
              <a:buNone/>
            </a:pPr>
            <a:r>
              <a:rPr lang="en" sz="2700" b="0" i="0" u="none" strike="noStrike" cap="none">
                <a:solidFill>
                  <a:srgbClr val="262626"/>
                </a:solidFill>
                <a:latin typeface="Arial"/>
                <a:ea typeface="Arial"/>
                <a:cs typeface="Arial"/>
                <a:sym typeface="Arial"/>
              </a:rPr>
              <a:t>How does the </a:t>
            </a:r>
            <a:r>
              <a:rPr lang="en" sz="3600" b="1" i="0" u="none" strike="noStrike" cap="none">
                <a:solidFill>
                  <a:srgbClr val="262626"/>
                </a:solidFill>
                <a:latin typeface="Arial"/>
                <a:ea typeface="Arial"/>
                <a:cs typeface="Arial"/>
                <a:sym typeface="Arial"/>
              </a:rPr>
              <a:t/>
            </a:r>
            <a:br>
              <a:rPr lang="en" sz="3600" b="1" i="0" u="none" strike="noStrike" cap="none">
                <a:solidFill>
                  <a:srgbClr val="262626"/>
                </a:solidFill>
                <a:latin typeface="Arial"/>
                <a:ea typeface="Arial"/>
                <a:cs typeface="Arial"/>
                <a:sym typeface="Arial"/>
              </a:rPr>
            </a:br>
            <a:r>
              <a:rPr lang="en" sz="3600" b="1" i="0" u="none" strike="noStrike" cap="none">
                <a:solidFill>
                  <a:srgbClr val="25984E"/>
                </a:solidFill>
                <a:latin typeface="Arial"/>
                <a:ea typeface="Arial"/>
                <a:cs typeface="Arial"/>
                <a:sym typeface="Arial"/>
              </a:rPr>
              <a:t>QR Code work? </a:t>
            </a:r>
            <a:endParaRPr sz="1100" b="0" i="0" u="none" strike="noStrike" cap="none">
              <a:solidFill>
                <a:srgbClr val="000000"/>
              </a:solidFill>
              <a:latin typeface="Arial"/>
              <a:ea typeface="Arial"/>
              <a:cs typeface="Arial"/>
              <a:sym typeface="Arial"/>
            </a:endParaRPr>
          </a:p>
        </p:txBody>
      </p:sp>
      <p:sp>
        <p:nvSpPr>
          <p:cNvPr id="367" name="Google Shape;367;p38"/>
          <p:cNvSpPr/>
          <p:nvPr/>
        </p:nvSpPr>
        <p:spPr>
          <a:xfrm>
            <a:off x="411441" y="3323909"/>
            <a:ext cx="8275275" cy="1413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b="1" i="0" u="none" strike="noStrike" cap="none">
                <a:solidFill>
                  <a:srgbClr val="25984E"/>
                </a:solidFill>
                <a:latin typeface="Arial"/>
                <a:ea typeface="Arial"/>
                <a:cs typeface="Arial"/>
                <a:sym typeface="Arial"/>
              </a:rPr>
              <a:t>QR codes are a type of matrix barcode or two-dimensional barcode</a:t>
            </a:r>
            <a:r>
              <a:rPr lang="en" sz="1100" b="0" i="0" u="none" strike="noStrike" cap="none">
                <a:solidFill>
                  <a:srgbClr val="25984E"/>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400"/>
              </a:spcBef>
              <a:spcAft>
                <a:spcPts val="0"/>
              </a:spcAft>
              <a:buClr>
                <a:srgbClr val="000000"/>
              </a:buClr>
              <a:buSzPts val="1100"/>
              <a:buFont typeface="Arial"/>
              <a:buNone/>
            </a:pPr>
            <a:r>
              <a:rPr lang="en" sz="1100" b="1" i="0" u="none" strike="noStrike" cap="none">
                <a:solidFill>
                  <a:schemeClr val="dk1"/>
                </a:solidFill>
                <a:latin typeface="Arial"/>
                <a:ea typeface="Arial"/>
                <a:cs typeface="Arial"/>
                <a:sym typeface="Arial"/>
              </a:rPr>
              <a:t>A standard QR code can hold up to 3Kb of data, compared to a standard barcode which holds less than 100 characters.</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400"/>
              </a:spcBef>
              <a:spcAft>
                <a:spcPts val="0"/>
              </a:spcAft>
              <a:buClr>
                <a:srgbClr val="000000"/>
              </a:buClr>
              <a:buSzPts val="1100"/>
              <a:buFont typeface="Arial"/>
              <a:buNone/>
            </a:pPr>
            <a:r>
              <a:rPr lang="en" sz="1100" b="0" i="0" u="none" strike="noStrike" cap="none">
                <a:solidFill>
                  <a:schemeClr val="dk1"/>
                </a:solidFill>
                <a:latin typeface="Arial"/>
                <a:ea typeface="Arial"/>
                <a:cs typeface="Arial"/>
                <a:sym typeface="Arial"/>
              </a:rPr>
              <a:t>VeriDoc Global uses a unique digital hash value that is stored on the QR code. When a QR code reader is used to scan the QR code, the system looks at the unique hash value and then checks that value on the blockchain. The system verifies that the hash value exists on the blockchain and then displays the information that is linked to the hash value.</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400"/>
              </a:spcBef>
              <a:spcAft>
                <a:spcPts val="0"/>
              </a:spcAft>
              <a:buClr>
                <a:srgbClr val="000000"/>
              </a:buClr>
              <a:buSzPts val="1100"/>
              <a:buFont typeface="Arial"/>
              <a:buNone/>
            </a:pPr>
            <a:r>
              <a:rPr lang="en" sz="1100" b="1" i="1" u="none" strike="noStrike" cap="none">
                <a:solidFill>
                  <a:srgbClr val="25984E"/>
                </a:solidFill>
                <a:latin typeface="Arial"/>
                <a:ea typeface="Arial"/>
                <a:cs typeface="Arial"/>
                <a:sym typeface="Arial"/>
              </a:rPr>
              <a:t>This significantly improves supply chain management because blockchain technology prevents the data and the QR code from ever being changed or removed.</a:t>
            </a:r>
            <a:endParaRPr sz="1100" b="0" i="0" u="none" strike="noStrike" cap="none">
              <a:solidFill>
                <a:srgbClr val="000000"/>
              </a:solidFill>
              <a:latin typeface="Arial"/>
              <a:ea typeface="Arial"/>
              <a:cs typeface="Arial"/>
              <a:sym typeface="Arial"/>
            </a:endParaRPr>
          </a:p>
        </p:txBody>
      </p:sp>
      <p:pic>
        <p:nvPicPr>
          <p:cNvPr id="368" name="Google Shape;368;p38"/>
          <p:cNvPicPr preferRelativeResize="0"/>
          <p:nvPr/>
        </p:nvPicPr>
        <p:blipFill rotWithShape="1">
          <a:blip r:embed="rId4">
            <a:alphaModFix/>
          </a:blip>
          <a:srcRect/>
          <a:stretch/>
        </p:blipFill>
        <p:spPr>
          <a:xfrm>
            <a:off x="90346" y="4980091"/>
            <a:ext cx="2257893" cy="93688"/>
          </a:xfrm>
          <a:prstGeom prst="rect">
            <a:avLst/>
          </a:prstGeom>
          <a:noFill/>
          <a:ln>
            <a:noFill/>
          </a:ln>
        </p:spPr>
      </p:pic>
      <p:pic>
        <p:nvPicPr>
          <p:cNvPr id="369" name="Google Shape;369;p38"/>
          <p:cNvPicPr preferRelativeResize="0"/>
          <p:nvPr/>
        </p:nvPicPr>
        <p:blipFill rotWithShape="1">
          <a:blip r:embed="rId5">
            <a:alphaModFix/>
          </a:blip>
          <a:srcRect/>
          <a:stretch/>
        </p:blipFill>
        <p:spPr>
          <a:xfrm>
            <a:off x="2938990" y="217967"/>
            <a:ext cx="3197584" cy="2534139"/>
          </a:xfrm>
          <a:prstGeom prst="rect">
            <a:avLst/>
          </a:prstGeom>
          <a:noFill/>
          <a:ln>
            <a:noFill/>
          </a:ln>
        </p:spPr>
      </p:pic>
      <p:pic>
        <p:nvPicPr>
          <p:cNvPr id="370" name="Google Shape;370;p38"/>
          <p:cNvPicPr preferRelativeResize="0"/>
          <p:nvPr/>
        </p:nvPicPr>
        <p:blipFill rotWithShape="1">
          <a:blip r:embed="rId6">
            <a:alphaModFix/>
          </a:blip>
          <a:srcRect/>
          <a:stretch/>
        </p:blipFill>
        <p:spPr>
          <a:xfrm>
            <a:off x="1926656" y="717526"/>
            <a:ext cx="1359937" cy="2536575"/>
          </a:xfrm>
          <a:prstGeom prst="rect">
            <a:avLst/>
          </a:prstGeom>
          <a:noFill/>
          <a:ln>
            <a:noFill/>
          </a:ln>
        </p:spPr>
      </p:pic>
      <p:sp>
        <p:nvSpPr>
          <p:cNvPr id="371" name="Google Shape;371;p38"/>
          <p:cNvSpPr txBox="1"/>
          <p:nvPr/>
        </p:nvSpPr>
        <p:spPr>
          <a:xfrm>
            <a:off x="7051648" y="4759700"/>
            <a:ext cx="2078400" cy="3231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sng" strike="noStrike" cap="none">
                <a:solidFill>
                  <a:schemeClr val="hlink"/>
                </a:solidFill>
                <a:latin typeface="Calibri"/>
                <a:ea typeface="Calibri"/>
                <a:cs typeface="Calibri"/>
                <a:sym typeface="Calibri"/>
                <a:hlinkClick r:id="rId7"/>
              </a:rPr>
              <a:t>www.veridocglobal.com</a:t>
            </a:r>
            <a:r>
              <a:rPr lang="en" sz="800" b="0" i="0" u="none" strike="noStrike" cap="none">
                <a:solidFill>
                  <a:schemeClr val="dk1"/>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1" i="1" u="none" strike="noStrike" cap="none">
                <a:solidFill>
                  <a:srgbClr val="25984E"/>
                </a:solidFill>
                <a:latin typeface="Calibri"/>
                <a:ea typeface="Calibri"/>
                <a:cs typeface="Calibri"/>
                <a:sym typeface="Calibri"/>
              </a:rPr>
              <a:t>VeriDoc Global Solution: </a:t>
            </a:r>
            <a:r>
              <a:rPr lang="en" sz="800">
                <a:solidFill>
                  <a:schemeClr val="dk1"/>
                </a:solidFill>
                <a:latin typeface="Calibri"/>
                <a:ea typeface="Calibri"/>
                <a:cs typeface="Calibri"/>
                <a:sym typeface="Calibri"/>
              </a:rPr>
              <a:t>Supply Chain</a:t>
            </a:r>
            <a:endParaRPr sz="80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mt="35000"/>
          </a:blip>
          <a:stretch>
            <a:fillRect/>
          </a:stretch>
        </a:blipFill>
        <a:effectLst/>
      </p:bgPr>
    </p:bg>
    <p:spTree>
      <p:nvGrpSpPr>
        <p:cNvPr id="1" name="Shape 375"/>
        <p:cNvGrpSpPr/>
        <p:nvPr/>
      </p:nvGrpSpPr>
      <p:grpSpPr>
        <a:xfrm>
          <a:off x="0" y="0"/>
          <a:ext cx="0" cy="0"/>
          <a:chOff x="0" y="0"/>
          <a:chExt cx="0" cy="0"/>
        </a:xfrm>
      </p:grpSpPr>
      <p:pic>
        <p:nvPicPr>
          <p:cNvPr id="376" name="Google Shape;376;p39"/>
          <p:cNvPicPr preferRelativeResize="0"/>
          <p:nvPr/>
        </p:nvPicPr>
        <p:blipFill rotWithShape="1">
          <a:blip r:embed="rId4">
            <a:alphaModFix/>
          </a:blip>
          <a:srcRect l="2040" t="674" r="36534" b="591"/>
          <a:stretch/>
        </p:blipFill>
        <p:spPr>
          <a:xfrm>
            <a:off x="0" y="0"/>
            <a:ext cx="3793524" cy="5143500"/>
          </a:xfrm>
          <a:prstGeom prst="rect">
            <a:avLst/>
          </a:prstGeom>
          <a:noFill/>
          <a:ln>
            <a:noFill/>
          </a:ln>
        </p:spPr>
      </p:pic>
      <p:sp>
        <p:nvSpPr>
          <p:cNvPr id="377" name="Google Shape;377;p39"/>
          <p:cNvSpPr/>
          <p:nvPr/>
        </p:nvSpPr>
        <p:spPr>
          <a:xfrm>
            <a:off x="479475" y="1152131"/>
            <a:ext cx="2805147" cy="2839239"/>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4100"/>
              <a:buFont typeface="Arial"/>
              <a:buNone/>
            </a:pPr>
            <a:r>
              <a:rPr lang="en" sz="4100" b="1" i="0" u="none" strike="noStrike" cap="none">
                <a:solidFill>
                  <a:schemeClr val="lt1"/>
                </a:solidFill>
                <a:latin typeface="Arial"/>
                <a:ea typeface="Arial"/>
                <a:cs typeface="Arial"/>
                <a:sym typeface="Arial"/>
              </a:rPr>
              <a:t>What if someone copies the QR code?</a:t>
            </a:r>
            <a:endParaRPr sz="5400" b="1" i="0" u="none" strike="noStrike" cap="none">
              <a:solidFill>
                <a:schemeClr val="lt1"/>
              </a:solidFill>
              <a:latin typeface="Arial"/>
              <a:ea typeface="Arial"/>
              <a:cs typeface="Arial"/>
              <a:sym typeface="Arial"/>
            </a:endParaRPr>
          </a:p>
        </p:txBody>
      </p:sp>
      <p:sp>
        <p:nvSpPr>
          <p:cNvPr id="378" name="Google Shape;378;p39"/>
          <p:cNvSpPr/>
          <p:nvPr/>
        </p:nvSpPr>
        <p:spPr>
          <a:xfrm>
            <a:off x="4778499" y="1957500"/>
            <a:ext cx="3904500" cy="27507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0" u="sng" strike="noStrike" cap="none">
                <a:solidFill>
                  <a:schemeClr val="dk1"/>
                </a:solidFill>
                <a:latin typeface="Arial"/>
                <a:ea typeface="Arial"/>
                <a:cs typeface="Arial"/>
                <a:sym typeface="Arial"/>
              </a:rPr>
              <a:t>Success factors:</a:t>
            </a:r>
            <a:endParaRPr sz="1100" b="0" i="0" u="none" strike="noStrike" cap="none">
              <a:solidFill>
                <a:srgbClr val="000000"/>
              </a:solidFill>
              <a:latin typeface="Arial"/>
              <a:ea typeface="Arial"/>
              <a:cs typeface="Arial"/>
              <a:sym typeface="Arial"/>
            </a:endParaRPr>
          </a:p>
          <a:p>
            <a:pPr marL="215900" marR="0" lvl="0" indent="-222250" algn="l" rtl="0">
              <a:lnSpc>
                <a:spcPct val="150000"/>
              </a:lnSpc>
              <a:spcBef>
                <a:spcPts val="400"/>
              </a:spcBef>
              <a:spcAft>
                <a:spcPts val="0"/>
              </a:spcAft>
              <a:buClr>
                <a:srgbClr val="00B050"/>
              </a:buClr>
              <a:buSzPts val="1100"/>
              <a:buFont typeface="Noto Sans Symbols"/>
              <a:buChar char="▪"/>
            </a:pPr>
            <a:r>
              <a:rPr lang="en" sz="1100" b="0" i="0" u="none" strike="noStrike" cap="none">
                <a:solidFill>
                  <a:schemeClr val="dk1"/>
                </a:solidFill>
                <a:latin typeface="Arial"/>
                <a:ea typeface="Arial"/>
                <a:cs typeface="Arial"/>
                <a:sym typeface="Arial"/>
              </a:rPr>
              <a:t>Each document has a unique hash value and can’t be verified in two places at once. If the data collected reports this occurrence, the QR code for the banknote can be blocked or put into quarantine.</a:t>
            </a:r>
            <a:endParaRPr sz="1100" b="0" i="0" u="none" strike="noStrike" cap="none">
              <a:solidFill>
                <a:srgbClr val="000000"/>
              </a:solidFill>
              <a:latin typeface="Arial"/>
              <a:ea typeface="Arial"/>
              <a:cs typeface="Arial"/>
              <a:sym typeface="Arial"/>
            </a:endParaRPr>
          </a:p>
          <a:p>
            <a:pPr marL="215900" marR="0" lvl="0" indent="-222250" algn="l" rtl="0">
              <a:lnSpc>
                <a:spcPct val="150000"/>
              </a:lnSpc>
              <a:spcBef>
                <a:spcPts val="400"/>
              </a:spcBef>
              <a:spcAft>
                <a:spcPts val="0"/>
              </a:spcAft>
              <a:buClr>
                <a:srgbClr val="00B050"/>
              </a:buClr>
              <a:buSzPts val="1100"/>
              <a:buFont typeface="Noto Sans Symbols"/>
              <a:buChar char="▪"/>
            </a:pPr>
            <a:r>
              <a:rPr lang="en" sz="1100" b="0" i="0" u="none" strike="noStrike" cap="none">
                <a:solidFill>
                  <a:schemeClr val="dk1"/>
                </a:solidFill>
                <a:latin typeface="Arial"/>
                <a:ea typeface="Arial"/>
                <a:cs typeface="Arial"/>
                <a:sym typeface="Arial"/>
              </a:rPr>
              <a:t>The VeriDoc Global QR code reader allows the RBA to have 100% control over the QR codes that are verifiable. Counterfeiters who try to replicate the process with their own QR codes will not be able to get past the security checks that take place using the VeriDoc Global app.</a:t>
            </a:r>
            <a:endParaRPr sz="1100" b="0" i="0" u="none" strike="noStrike" cap="none">
              <a:solidFill>
                <a:srgbClr val="000000"/>
              </a:solidFill>
              <a:latin typeface="Arial"/>
              <a:ea typeface="Arial"/>
              <a:cs typeface="Arial"/>
              <a:sym typeface="Arial"/>
            </a:endParaRPr>
          </a:p>
        </p:txBody>
      </p:sp>
      <p:pic>
        <p:nvPicPr>
          <p:cNvPr id="379" name="Google Shape;379;p39"/>
          <p:cNvPicPr preferRelativeResize="0"/>
          <p:nvPr/>
        </p:nvPicPr>
        <p:blipFill rotWithShape="1">
          <a:blip r:embed="rId5">
            <a:alphaModFix/>
          </a:blip>
          <a:srcRect/>
          <a:stretch/>
        </p:blipFill>
        <p:spPr>
          <a:xfrm>
            <a:off x="3129407" y="1687402"/>
            <a:ext cx="1356096" cy="2688109"/>
          </a:xfrm>
          <a:prstGeom prst="rect">
            <a:avLst/>
          </a:prstGeom>
          <a:noFill/>
          <a:ln>
            <a:noFill/>
          </a:ln>
        </p:spPr>
      </p:pic>
      <p:sp>
        <p:nvSpPr>
          <p:cNvPr id="380" name="Google Shape;380;p39"/>
          <p:cNvSpPr/>
          <p:nvPr/>
        </p:nvSpPr>
        <p:spPr>
          <a:xfrm>
            <a:off x="4562269" y="334898"/>
            <a:ext cx="4120875" cy="1498500"/>
          </a:xfrm>
          <a:prstGeom prst="rect">
            <a:avLst/>
          </a:prstGeom>
          <a:noFill/>
          <a:ln w="38100" cap="flat" cmpd="sng">
            <a:solidFill>
              <a:srgbClr val="25984E"/>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81" name="Google Shape;381;p39"/>
          <p:cNvSpPr txBox="1"/>
          <p:nvPr/>
        </p:nvSpPr>
        <p:spPr>
          <a:xfrm>
            <a:off x="4562275" y="395243"/>
            <a:ext cx="4120800" cy="1627500"/>
          </a:xfrm>
          <a:prstGeom prst="rect">
            <a:avLst/>
          </a:prstGeom>
          <a:noFill/>
          <a:ln>
            <a:noFill/>
          </a:ln>
        </p:spPr>
        <p:txBody>
          <a:bodyPr spcFirstLastPara="1" wrap="square" lIns="68575" tIns="34275" rIns="68575" bIns="34275" anchor="t" anchorCtr="0">
            <a:noAutofit/>
          </a:bodyPr>
          <a:lstStyle/>
          <a:p>
            <a:pPr marL="0" marR="0" lvl="0" indent="0" algn="ctr" rtl="0">
              <a:lnSpc>
                <a:spcPct val="150000"/>
              </a:lnSpc>
              <a:spcBef>
                <a:spcPts val="0"/>
              </a:spcBef>
              <a:spcAft>
                <a:spcPts val="0"/>
              </a:spcAft>
              <a:buClr>
                <a:srgbClr val="000000"/>
              </a:buClr>
              <a:buSzPts val="1400"/>
              <a:buFont typeface="Arial"/>
              <a:buNone/>
            </a:pPr>
            <a:r>
              <a:rPr lang="en" sz="1400" b="1" i="1" u="none" strike="noStrike" cap="none">
                <a:solidFill>
                  <a:srgbClr val="25984E"/>
                </a:solidFill>
                <a:latin typeface="Arial"/>
                <a:ea typeface="Arial"/>
                <a:cs typeface="Arial"/>
                <a:sym typeface="Arial"/>
              </a:rPr>
              <a:t>THE VERIDOC GLOBAL PROTOCOL DETERS COUNTERFEITERS FROM COPYING A QR CODE AND ALSO PREVENTS THEM FROM USING THEIR OWN QR CODES.</a:t>
            </a:r>
            <a:endParaRPr sz="1100" b="0" i="0" u="none" strike="noStrike" cap="none" dirty="0">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400"/>
              <a:buFont typeface="Arial"/>
              <a:buNone/>
            </a:pPr>
            <a:endParaRPr sz="1400" b="0" i="0" u="none" strike="noStrike" cap="none" dirty="0">
              <a:solidFill>
                <a:schemeClr val="dk1"/>
              </a:solidFill>
              <a:latin typeface="Calibri"/>
              <a:ea typeface="Calibri"/>
              <a:cs typeface="Calibri"/>
              <a:sym typeface="Calibri"/>
            </a:endParaRPr>
          </a:p>
        </p:txBody>
      </p:sp>
      <p:pic>
        <p:nvPicPr>
          <p:cNvPr id="382" name="Google Shape;382;p39"/>
          <p:cNvPicPr preferRelativeResize="0"/>
          <p:nvPr/>
        </p:nvPicPr>
        <p:blipFill rotWithShape="1">
          <a:blip r:embed="rId6">
            <a:alphaModFix/>
          </a:blip>
          <a:srcRect/>
          <a:stretch/>
        </p:blipFill>
        <p:spPr>
          <a:xfrm>
            <a:off x="90346" y="4980091"/>
            <a:ext cx="2257893" cy="93688"/>
          </a:xfrm>
          <a:prstGeom prst="rect">
            <a:avLst/>
          </a:prstGeom>
          <a:noFill/>
          <a:ln>
            <a:noFill/>
          </a:ln>
        </p:spPr>
      </p:pic>
      <p:sp>
        <p:nvSpPr>
          <p:cNvPr id="383" name="Google Shape;383;p39"/>
          <p:cNvSpPr txBox="1"/>
          <p:nvPr/>
        </p:nvSpPr>
        <p:spPr>
          <a:xfrm>
            <a:off x="7051648" y="4759700"/>
            <a:ext cx="2078400" cy="3231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sng" strike="noStrike" cap="none">
                <a:solidFill>
                  <a:schemeClr val="hlink"/>
                </a:solidFill>
                <a:latin typeface="Calibri"/>
                <a:ea typeface="Calibri"/>
                <a:cs typeface="Calibri"/>
                <a:sym typeface="Calibri"/>
                <a:hlinkClick r:id="rId7"/>
              </a:rPr>
              <a:t>www.veridocglobal.com</a:t>
            </a:r>
            <a:r>
              <a:rPr lang="en" sz="800" b="0" i="0" u="none" strike="noStrike" cap="none">
                <a:solidFill>
                  <a:schemeClr val="dk1"/>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1" i="1" u="none" strike="noStrike" cap="none">
                <a:solidFill>
                  <a:srgbClr val="25984E"/>
                </a:solidFill>
                <a:latin typeface="Calibri"/>
                <a:ea typeface="Calibri"/>
                <a:cs typeface="Calibri"/>
                <a:sym typeface="Calibri"/>
              </a:rPr>
              <a:t>VeriDoc Global Solution: </a:t>
            </a:r>
            <a:r>
              <a:rPr lang="en" sz="800">
                <a:solidFill>
                  <a:schemeClr val="dk1"/>
                </a:solidFill>
                <a:latin typeface="Calibri"/>
                <a:ea typeface="Calibri"/>
                <a:cs typeface="Calibri"/>
                <a:sym typeface="Calibri"/>
              </a:rPr>
              <a:t>Supply Chain</a:t>
            </a:r>
            <a:endParaRPr sz="800" b="0"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mt="35000"/>
          </a:blip>
          <a:stretch>
            <a:fillRect/>
          </a:stretch>
        </a:blipFill>
        <a:effectLst/>
      </p:bgPr>
    </p:bg>
    <p:spTree>
      <p:nvGrpSpPr>
        <p:cNvPr id="1" name="Shape 387"/>
        <p:cNvGrpSpPr/>
        <p:nvPr/>
      </p:nvGrpSpPr>
      <p:grpSpPr>
        <a:xfrm>
          <a:off x="0" y="0"/>
          <a:ext cx="0" cy="0"/>
          <a:chOff x="0" y="0"/>
          <a:chExt cx="0" cy="0"/>
        </a:xfrm>
      </p:grpSpPr>
      <p:pic>
        <p:nvPicPr>
          <p:cNvPr id="388" name="Google Shape;388;p40"/>
          <p:cNvPicPr preferRelativeResize="0"/>
          <p:nvPr/>
        </p:nvPicPr>
        <p:blipFill rotWithShape="1">
          <a:blip r:embed="rId4">
            <a:alphaModFix/>
          </a:blip>
          <a:srcRect l="29257" t="1105" r="35492" b="3574"/>
          <a:stretch/>
        </p:blipFill>
        <p:spPr>
          <a:xfrm>
            <a:off x="6279956" y="-13303"/>
            <a:ext cx="2864044" cy="5170105"/>
          </a:xfrm>
          <a:prstGeom prst="rect">
            <a:avLst/>
          </a:prstGeom>
          <a:noFill/>
          <a:ln>
            <a:noFill/>
          </a:ln>
        </p:spPr>
      </p:pic>
      <p:sp>
        <p:nvSpPr>
          <p:cNvPr id="389" name="Google Shape;389;p40"/>
          <p:cNvSpPr/>
          <p:nvPr/>
        </p:nvSpPr>
        <p:spPr>
          <a:xfrm>
            <a:off x="338963" y="358613"/>
            <a:ext cx="5261400" cy="4357350"/>
          </a:xfrm>
          <a:prstGeom prst="rect">
            <a:avLst/>
          </a:prstGeom>
          <a:noFill/>
          <a:ln>
            <a:noFill/>
          </a:ln>
        </p:spPr>
        <p:txBody>
          <a:bodyPr spcFirstLastPara="1" wrap="square" lIns="68575" tIns="34275" rIns="68575" bIns="3427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 sz="1800" b="0" i="0" u="none" strike="noStrike" cap="none">
                <a:solidFill>
                  <a:srgbClr val="262626"/>
                </a:solidFill>
                <a:latin typeface="Arial"/>
                <a:ea typeface="Arial"/>
                <a:cs typeface="Arial"/>
                <a:sym typeface="Arial"/>
              </a:rPr>
              <a:t>What About</a:t>
            </a:r>
            <a:endParaRPr sz="1800" b="0" i="0" u="none" strike="noStrike" cap="none">
              <a:solidFill>
                <a:srgbClr val="262626"/>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3600"/>
              <a:buFont typeface="Arial"/>
              <a:buNone/>
            </a:pPr>
            <a:r>
              <a:rPr lang="en" sz="3600" b="1" i="0" u="none" strike="noStrike" cap="none">
                <a:solidFill>
                  <a:srgbClr val="000000"/>
                </a:solidFill>
                <a:latin typeface="Arial"/>
                <a:ea typeface="Arial"/>
                <a:cs typeface="Arial"/>
                <a:sym typeface="Arial"/>
              </a:rPr>
              <a:t>RFID Chips ?</a:t>
            </a:r>
            <a:endParaRPr sz="1400" b="0" i="1"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r>
              <a:rPr lang="en" sz="1400" b="1" i="1" u="none" strike="noStrike" cap="none">
                <a:solidFill>
                  <a:srgbClr val="00B050"/>
                </a:solidFill>
                <a:latin typeface="Arial"/>
                <a:ea typeface="Arial"/>
                <a:cs typeface="Arial"/>
                <a:sym typeface="Arial"/>
              </a:rPr>
              <a:t>There is no doubt that RFID technology has many benefits, </a:t>
            </a:r>
            <a:r>
              <a:rPr lang="en" sz="1400" b="1" i="1" u="none" strike="noStrike" cap="none">
                <a:solidFill>
                  <a:srgbClr val="000000"/>
                </a:solidFill>
                <a:latin typeface="Arial"/>
                <a:ea typeface="Arial"/>
                <a:cs typeface="Arial"/>
                <a:sym typeface="Arial"/>
              </a:rPr>
              <a:t>however RFID also has its vulnerabilities.</a:t>
            </a:r>
            <a:endParaRPr sz="1400" b="1" i="1" u="none" strike="noStrike" cap="none">
              <a:solidFill>
                <a:srgbClr val="000000"/>
              </a:solidFill>
              <a:latin typeface="Arial"/>
              <a:ea typeface="Arial"/>
              <a:cs typeface="Arial"/>
              <a:sym typeface="Arial"/>
            </a:endParaRPr>
          </a:p>
          <a:p>
            <a:pPr marL="0" lvl="0" indent="0" algn="l" rtl="0">
              <a:lnSpc>
                <a:spcPct val="150000"/>
              </a:lnSpc>
              <a:spcBef>
                <a:spcPts val="400"/>
              </a:spcBef>
              <a:spcAft>
                <a:spcPts val="0"/>
              </a:spcAft>
              <a:buNone/>
            </a:pPr>
            <a:r>
              <a:rPr lang="en" sz="1100" b="1" u="sng">
                <a:solidFill>
                  <a:schemeClr val="dk1"/>
                </a:solidFill>
              </a:rPr>
              <a:t>Some of the reasons why RFID technology is so vulnerable are:</a:t>
            </a:r>
            <a:endParaRPr sz="1100">
              <a:solidFill>
                <a:schemeClr val="dk1"/>
              </a:solidFill>
            </a:endParaRPr>
          </a:p>
          <a:p>
            <a:pPr marL="215900" marR="0" lvl="0" indent="-222250" algn="l" rtl="0">
              <a:lnSpc>
                <a:spcPct val="150000"/>
              </a:lnSpc>
              <a:spcBef>
                <a:spcPts val="0"/>
              </a:spcBef>
              <a:spcAft>
                <a:spcPts val="0"/>
              </a:spcAft>
              <a:buClr>
                <a:srgbClr val="00B050"/>
              </a:buClr>
              <a:buSzPts val="1100"/>
              <a:buFont typeface="Noto Sans Symbols"/>
              <a:buChar char="▪"/>
            </a:pPr>
            <a:r>
              <a:rPr lang="en" sz="1100" b="0" i="0" u="none" strike="noStrike" cap="none">
                <a:solidFill>
                  <a:schemeClr val="dk1"/>
                </a:solidFill>
                <a:latin typeface="Arial"/>
                <a:ea typeface="Arial"/>
                <a:cs typeface="Arial"/>
                <a:sym typeface="Arial"/>
              </a:rPr>
              <a:t>RFID chips use “contactless technology” which means that data is transferred over the airwaves. There is plenty of evidence that shows that RFID tags can and have been hacked.</a:t>
            </a:r>
            <a:endParaRPr sz="1100" b="0" i="0" u="none" strike="noStrike" cap="none">
              <a:solidFill>
                <a:schemeClr val="dk1"/>
              </a:solidFill>
              <a:latin typeface="Arial"/>
              <a:ea typeface="Arial"/>
              <a:cs typeface="Arial"/>
              <a:sym typeface="Arial"/>
            </a:endParaRPr>
          </a:p>
          <a:p>
            <a:pPr marL="215900" marR="0" lvl="0" indent="-222250" algn="l" rtl="0">
              <a:lnSpc>
                <a:spcPct val="150000"/>
              </a:lnSpc>
              <a:spcBef>
                <a:spcPts val="0"/>
              </a:spcBef>
              <a:spcAft>
                <a:spcPts val="0"/>
              </a:spcAft>
              <a:buClr>
                <a:srgbClr val="00B050"/>
              </a:buClr>
              <a:buSzPts val="1100"/>
              <a:buFont typeface="Noto Sans Symbols"/>
              <a:buChar char="▪"/>
            </a:pPr>
            <a:r>
              <a:rPr lang="en" sz="1100" b="0" i="0" u="none" strike="noStrike" cap="none">
                <a:solidFill>
                  <a:schemeClr val="dk1"/>
                </a:solidFill>
                <a:latin typeface="Arial"/>
                <a:ea typeface="Arial"/>
                <a:cs typeface="Arial"/>
                <a:sym typeface="Arial"/>
              </a:rPr>
              <a:t>RFID tags can be read without your knowledge. Unlike magnetic strips and QR codes which need to be swiped or scanned, anyone with an RFID tag reader can read your RFID tag without you knowing.</a:t>
            </a:r>
            <a:endParaRPr sz="1100" b="0" i="0" u="none" strike="noStrike" cap="none">
              <a:solidFill>
                <a:schemeClr val="dk1"/>
              </a:solidFill>
              <a:latin typeface="Arial"/>
              <a:ea typeface="Arial"/>
              <a:cs typeface="Arial"/>
              <a:sym typeface="Arial"/>
            </a:endParaRPr>
          </a:p>
          <a:p>
            <a:pPr marL="215900" marR="0" lvl="0" indent="-222250" algn="l" rtl="0">
              <a:lnSpc>
                <a:spcPct val="150000"/>
              </a:lnSpc>
              <a:spcBef>
                <a:spcPts val="0"/>
              </a:spcBef>
              <a:spcAft>
                <a:spcPts val="0"/>
              </a:spcAft>
              <a:buClr>
                <a:srgbClr val="00B050"/>
              </a:buClr>
              <a:buSzPts val="1100"/>
              <a:buFont typeface="Noto Sans Symbols"/>
              <a:buChar char="▪"/>
            </a:pPr>
            <a:r>
              <a:rPr lang="en" sz="1100" b="0" i="0" u="none" strike="noStrike" cap="none">
                <a:solidFill>
                  <a:schemeClr val="dk1"/>
                </a:solidFill>
                <a:latin typeface="Arial"/>
                <a:ea typeface="Arial"/>
                <a:cs typeface="Arial"/>
                <a:sym typeface="Arial"/>
              </a:rPr>
              <a:t>RFID tags can be read from greater distances.  Most RFID systems are designed so that the distance between the tag and the reader are kept to a minimum, however a high gain antenna can be used to read tags from greater distances, which leads to privacy issues</a:t>
            </a:r>
            <a:endParaRPr sz="1100" b="1" i="0" u="sng" strike="noStrike" cap="none">
              <a:solidFill>
                <a:schemeClr val="dk1"/>
              </a:solidFill>
              <a:latin typeface="Arial"/>
              <a:ea typeface="Arial"/>
              <a:cs typeface="Arial"/>
              <a:sym typeface="Arial"/>
            </a:endParaRPr>
          </a:p>
        </p:txBody>
      </p:sp>
      <p:sp>
        <p:nvSpPr>
          <p:cNvPr id="390" name="Google Shape;390;p40"/>
          <p:cNvSpPr/>
          <p:nvPr/>
        </p:nvSpPr>
        <p:spPr>
          <a:xfrm>
            <a:off x="6279956" y="-13303"/>
            <a:ext cx="2864025" cy="5170050"/>
          </a:xfrm>
          <a:prstGeom prst="rect">
            <a:avLst/>
          </a:prstGeom>
          <a:gradFill>
            <a:gsLst>
              <a:gs pos="0">
                <a:srgbClr val="B5D366">
                  <a:alpha val="85490"/>
                </a:srgbClr>
              </a:gs>
              <a:gs pos="28000">
                <a:srgbClr val="70BA4D">
                  <a:alpha val="76470"/>
                </a:srgbClr>
              </a:gs>
              <a:gs pos="66000">
                <a:srgbClr val="25984E">
                  <a:alpha val="49411"/>
                </a:srgbClr>
              </a:gs>
              <a:gs pos="100000">
                <a:srgbClr val="176939">
                  <a:alpha val="49411"/>
                </a:srgbClr>
              </a:gs>
            </a:gsLst>
            <a:lin ang="6600474"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391" name="Google Shape;391;p40"/>
          <p:cNvPicPr preferRelativeResize="0"/>
          <p:nvPr/>
        </p:nvPicPr>
        <p:blipFill rotWithShape="1">
          <a:blip r:embed="rId5">
            <a:alphaModFix/>
          </a:blip>
          <a:srcRect/>
          <a:stretch/>
        </p:blipFill>
        <p:spPr>
          <a:xfrm>
            <a:off x="5556219" y="1446690"/>
            <a:ext cx="1356096" cy="2688110"/>
          </a:xfrm>
          <a:prstGeom prst="rect">
            <a:avLst/>
          </a:prstGeom>
          <a:noFill/>
          <a:ln>
            <a:noFill/>
          </a:ln>
        </p:spPr>
      </p:pic>
      <p:pic>
        <p:nvPicPr>
          <p:cNvPr id="392" name="Google Shape;392;p40"/>
          <p:cNvPicPr preferRelativeResize="0"/>
          <p:nvPr/>
        </p:nvPicPr>
        <p:blipFill rotWithShape="1">
          <a:blip r:embed="rId6">
            <a:alphaModFix/>
          </a:blip>
          <a:srcRect/>
          <a:stretch/>
        </p:blipFill>
        <p:spPr>
          <a:xfrm>
            <a:off x="90346" y="4980091"/>
            <a:ext cx="2257893" cy="93688"/>
          </a:xfrm>
          <a:prstGeom prst="rect">
            <a:avLst/>
          </a:prstGeom>
          <a:noFill/>
          <a:ln>
            <a:noFill/>
          </a:ln>
        </p:spPr>
      </p:pic>
      <p:sp>
        <p:nvSpPr>
          <p:cNvPr id="393" name="Google Shape;393;p40"/>
          <p:cNvSpPr txBox="1"/>
          <p:nvPr/>
        </p:nvSpPr>
        <p:spPr>
          <a:xfrm>
            <a:off x="6988073" y="4759700"/>
            <a:ext cx="2142000" cy="3459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rgbClr val="FFFFFF"/>
                </a:solidFill>
                <a:latin typeface="Calibri"/>
                <a:ea typeface="Calibri"/>
                <a:cs typeface="Calibri"/>
                <a:sym typeface="Calibri"/>
              </a:rPr>
              <a:t>www.veridocglobal.com </a:t>
            </a:r>
            <a:endParaRPr sz="1100" b="0" i="0" u="none" strike="noStrike" cap="none">
              <a:solidFill>
                <a:srgbClr val="FFFFFF"/>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1" i="1" u="none" strike="noStrike" cap="none">
                <a:solidFill>
                  <a:srgbClr val="FFFFFF"/>
                </a:solidFill>
                <a:latin typeface="Calibri"/>
                <a:ea typeface="Calibri"/>
                <a:cs typeface="Calibri"/>
                <a:sym typeface="Calibri"/>
              </a:rPr>
              <a:t>VeriDoc Global Solution: </a:t>
            </a:r>
            <a:r>
              <a:rPr lang="en" sz="800">
                <a:solidFill>
                  <a:srgbClr val="FFFFFF"/>
                </a:solidFill>
                <a:latin typeface="Calibri"/>
                <a:ea typeface="Calibri"/>
                <a:cs typeface="Calibri"/>
                <a:sym typeface="Calibri"/>
              </a:rPr>
              <a:t>Supply Chain</a:t>
            </a:r>
            <a:endParaRPr sz="800" b="0" i="0" u="none" strike="noStrike" cap="none">
              <a:solidFill>
                <a:srgbClr val="FFFFFF"/>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pic>
        <p:nvPicPr>
          <p:cNvPr id="398" name="Google Shape;398;p41"/>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399" name="Google Shape;399;p41"/>
          <p:cNvSpPr txBox="1"/>
          <p:nvPr/>
        </p:nvSpPr>
        <p:spPr>
          <a:xfrm>
            <a:off x="8737158" y="4772030"/>
            <a:ext cx="406842" cy="292016"/>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1" i="0" u="none" strike="noStrike" cap="none">
              <a:solidFill>
                <a:schemeClr val="lt1"/>
              </a:solidFill>
              <a:latin typeface="Roboto"/>
              <a:ea typeface="Roboto"/>
              <a:cs typeface="Roboto"/>
              <a:sym typeface="Roboto"/>
            </a:endParaRPr>
          </a:p>
        </p:txBody>
      </p:sp>
      <p:sp>
        <p:nvSpPr>
          <p:cNvPr id="400" name="Google Shape;400;p41"/>
          <p:cNvSpPr/>
          <p:nvPr/>
        </p:nvSpPr>
        <p:spPr>
          <a:xfrm>
            <a:off x="1397977" y="1684187"/>
            <a:ext cx="6472303" cy="2108287"/>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None/>
            </a:pPr>
            <a:r>
              <a:rPr lang="en" sz="4100" b="1" i="0" u="none" strike="noStrike" cap="none">
                <a:solidFill>
                  <a:srgbClr val="25984E"/>
                </a:solidFill>
                <a:latin typeface="Arial"/>
                <a:ea typeface="Arial"/>
                <a:cs typeface="Arial"/>
                <a:sym typeface="Arial"/>
              </a:rPr>
              <a:t>SUPPLY CHAIN</a:t>
            </a:r>
            <a:endParaRPr sz="1100"/>
          </a:p>
          <a:p>
            <a:pPr marL="0" marR="0" lvl="0" indent="0" algn="ctr" rtl="0">
              <a:lnSpc>
                <a:spcPct val="100000"/>
              </a:lnSpc>
              <a:spcBef>
                <a:spcPts val="0"/>
              </a:spcBef>
              <a:spcAft>
                <a:spcPts val="0"/>
              </a:spcAft>
              <a:buNone/>
            </a:pPr>
            <a:r>
              <a:rPr lang="en" sz="4100" b="1" i="0" u="none" strike="noStrike" cap="none">
                <a:solidFill>
                  <a:srgbClr val="25984E"/>
                </a:solidFill>
                <a:latin typeface="Arial"/>
                <a:ea typeface="Arial"/>
                <a:cs typeface="Arial"/>
                <a:sym typeface="Arial"/>
              </a:rPr>
              <a:t>MANUFACTURER </a:t>
            </a:r>
            <a:endParaRPr sz="1100"/>
          </a:p>
          <a:p>
            <a:pPr marL="0" marR="0" lvl="0" indent="0" algn="ctr" rtl="0">
              <a:lnSpc>
                <a:spcPct val="100000"/>
              </a:lnSpc>
              <a:spcBef>
                <a:spcPts val="0"/>
              </a:spcBef>
              <a:spcAft>
                <a:spcPts val="0"/>
              </a:spcAft>
              <a:buNone/>
            </a:pPr>
            <a:r>
              <a:rPr lang="en" sz="4100" b="1" i="0" u="none" strike="noStrike" cap="none">
                <a:solidFill>
                  <a:srgbClr val="25984E"/>
                </a:solidFill>
                <a:latin typeface="Arial"/>
                <a:ea typeface="Arial"/>
                <a:cs typeface="Arial"/>
                <a:sym typeface="Arial"/>
              </a:rPr>
              <a:t>AND CUSTOMER FLOW</a:t>
            </a:r>
            <a:endParaRPr sz="4100" b="1" i="0" u="none" strike="noStrike" cap="none">
              <a:solidFill>
                <a:srgbClr val="25984E"/>
              </a:solidFill>
              <a:latin typeface="Arial"/>
              <a:ea typeface="Arial"/>
              <a:cs typeface="Arial"/>
              <a:sym typeface="Arial"/>
            </a:endParaRPr>
          </a:p>
        </p:txBody>
      </p:sp>
      <p:pic>
        <p:nvPicPr>
          <p:cNvPr id="401" name="Google Shape;401;p41"/>
          <p:cNvPicPr preferRelativeResize="0"/>
          <p:nvPr/>
        </p:nvPicPr>
        <p:blipFill rotWithShape="1">
          <a:blip r:embed="rId4">
            <a:alphaModFix/>
          </a:blip>
          <a:srcRect/>
          <a:stretch/>
        </p:blipFill>
        <p:spPr>
          <a:xfrm>
            <a:off x="90346" y="4980091"/>
            <a:ext cx="2257893" cy="93688"/>
          </a:xfrm>
          <a:prstGeom prst="rect">
            <a:avLst/>
          </a:prstGeom>
          <a:noFill/>
          <a:ln>
            <a:noFill/>
          </a:ln>
        </p:spPr>
      </p:pic>
      <p:pic>
        <p:nvPicPr>
          <p:cNvPr id="402" name="Google Shape;402;p41"/>
          <p:cNvPicPr preferRelativeResize="0"/>
          <p:nvPr/>
        </p:nvPicPr>
        <p:blipFill rotWithShape="1">
          <a:blip r:embed="rId5">
            <a:alphaModFix/>
          </a:blip>
          <a:srcRect/>
          <a:stretch/>
        </p:blipFill>
        <p:spPr>
          <a:xfrm>
            <a:off x="55290" y="60727"/>
            <a:ext cx="884920" cy="317291"/>
          </a:xfrm>
          <a:prstGeom prst="rect">
            <a:avLst/>
          </a:prstGeom>
          <a:noFill/>
          <a:ln>
            <a:noFill/>
          </a:ln>
        </p:spPr>
      </p:pic>
      <p:sp>
        <p:nvSpPr>
          <p:cNvPr id="403" name="Google Shape;403;p41"/>
          <p:cNvSpPr txBox="1"/>
          <p:nvPr/>
        </p:nvSpPr>
        <p:spPr>
          <a:xfrm>
            <a:off x="7051648" y="4759700"/>
            <a:ext cx="2078400" cy="3231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sng" strike="noStrike" cap="none">
                <a:solidFill>
                  <a:schemeClr val="hlink"/>
                </a:solidFill>
                <a:latin typeface="Calibri"/>
                <a:ea typeface="Calibri"/>
                <a:cs typeface="Calibri"/>
                <a:sym typeface="Calibri"/>
                <a:hlinkClick r:id="rId6"/>
              </a:rPr>
              <a:t>www.veridocglobal.com</a:t>
            </a:r>
            <a:r>
              <a:rPr lang="en" sz="800" b="0" i="0" u="none" strike="noStrike" cap="none">
                <a:solidFill>
                  <a:schemeClr val="dk1"/>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1" i="1" u="none" strike="noStrike" cap="none">
                <a:solidFill>
                  <a:srgbClr val="25984E"/>
                </a:solidFill>
                <a:latin typeface="Calibri"/>
                <a:ea typeface="Calibri"/>
                <a:cs typeface="Calibri"/>
                <a:sym typeface="Calibri"/>
              </a:rPr>
              <a:t>VeriDoc Global Solution: </a:t>
            </a:r>
            <a:r>
              <a:rPr lang="en" sz="800">
                <a:solidFill>
                  <a:schemeClr val="dk1"/>
                </a:solidFill>
                <a:latin typeface="Calibri"/>
                <a:ea typeface="Calibri"/>
                <a:cs typeface="Calibri"/>
                <a:sym typeface="Calibri"/>
              </a:rPr>
              <a:t>Supply Chain</a:t>
            </a:r>
            <a:endParaRPr sz="800" b="0"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mt="35000"/>
          </a:blip>
          <a:stretch>
            <a:fillRect/>
          </a:stretch>
        </a:blipFill>
        <a:effectLst/>
      </p:bgPr>
    </p:bg>
    <p:spTree>
      <p:nvGrpSpPr>
        <p:cNvPr id="1" name="Shape 407"/>
        <p:cNvGrpSpPr/>
        <p:nvPr/>
      </p:nvGrpSpPr>
      <p:grpSpPr>
        <a:xfrm>
          <a:off x="0" y="0"/>
          <a:ext cx="0" cy="0"/>
          <a:chOff x="0" y="0"/>
          <a:chExt cx="0" cy="0"/>
        </a:xfrm>
      </p:grpSpPr>
      <p:sp>
        <p:nvSpPr>
          <p:cNvPr id="408" name="Google Shape;408;p42"/>
          <p:cNvSpPr txBox="1"/>
          <p:nvPr/>
        </p:nvSpPr>
        <p:spPr>
          <a:xfrm>
            <a:off x="1281121" y="445354"/>
            <a:ext cx="1468095" cy="33110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 sz="700" b="1" i="0" u="none" strike="noStrike" cap="none">
                <a:solidFill>
                  <a:srgbClr val="25984E"/>
                </a:solidFill>
                <a:latin typeface="Arial"/>
                <a:ea typeface="Arial"/>
                <a:cs typeface="Arial"/>
                <a:sym typeface="Arial"/>
              </a:rPr>
              <a:t>CREATE AN ITEM</a:t>
            </a:r>
            <a:endParaRPr sz="1100"/>
          </a:p>
          <a:p>
            <a:pPr marL="0" marR="0" lvl="0" indent="0" algn="l" rtl="0">
              <a:lnSpc>
                <a:spcPct val="100000"/>
              </a:lnSpc>
              <a:spcBef>
                <a:spcPts val="0"/>
              </a:spcBef>
              <a:spcAft>
                <a:spcPts val="0"/>
              </a:spcAft>
              <a:buNone/>
            </a:pPr>
            <a:r>
              <a:rPr lang="en" sz="700" b="1" i="0" u="none" strike="noStrike" cap="none">
                <a:solidFill>
                  <a:schemeClr val="dk1"/>
                </a:solidFill>
                <a:latin typeface="Calibri"/>
                <a:ea typeface="Calibri"/>
                <a:cs typeface="Calibri"/>
                <a:sym typeface="Calibri"/>
              </a:rPr>
              <a:t>Manufacturer creates an item.</a:t>
            </a:r>
            <a:endParaRPr sz="1100"/>
          </a:p>
        </p:txBody>
      </p:sp>
      <p:sp>
        <p:nvSpPr>
          <p:cNvPr id="409" name="Google Shape;409;p42"/>
          <p:cNvSpPr txBox="1"/>
          <p:nvPr/>
        </p:nvSpPr>
        <p:spPr>
          <a:xfrm>
            <a:off x="3049837" y="2429381"/>
            <a:ext cx="1757907" cy="399179"/>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 sz="700" b="1" i="0" u="none" strike="noStrike" cap="none">
                <a:solidFill>
                  <a:srgbClr val="25984E"/>
                </a:solidFill>
                <a:latin typeface="Arial"/>
                <a:ea typeface="Arial"/>
                <a:cs typeface="Arial"/>
                <a:sym typeface="Arial"/>
              </a:rPr>
              <a:t>QR CODE ADDED</a:t>
            </a:r>
            <a:endParaRPr sz="1100"/>
          </a:p>
          <a:p>
            <a:pPr marL="0" marR="0" lvl="0" indent="0" algn="l" rtl="0">
              <a:lnSpc>
                <a:spcPct val="100000"/>
              </a:lnSpc>
              <a:spcBef>
                <a:spcPts val="0"/>
              </a:spcBef>
              <a:spcAft>
                <a:spcPts val="0"/>
              </a:spcAft>
              <a:buNone/>
            </a:pPr>
            <a:r>
              <a:rPr lang="en" sz="700" b="1" i="0" u="none" strike="noStrike" cap="none">
                <a:solidFill>
                  <a:srgbClr val="25984E"/>
                </a:solidFill>
                <a:latin typeface="Arial"/>
                <a:ea typeface="Arial"/>
                <a:cs typeface="Arial"/>
                <a:sym typeface="Arial"/>
              </a:rPr>
              <a:t>TO THE ITEM</a:t>
            </a:r>
            <a:endParaRPr sz="1100"/>
          </a:p>
          <a:p>
            <a:pPr marL="0" marR="0" lvl="0" indent="0" algn="l" rtl="0">
              <a:lnSpc>
                <a:spcPct val="100000"/>
              </a:lnSpc>
              <a:spcBef>
                <a:spcPts val="0"/>
              </a:spcBef>
              <a:spcAft>
                <a:spcPts val="0"/>
              </a:spcAft>
              <a:buNone/>
            </a:pPr>
            <a:r>
              <a:rPr lang="en" sz="700" b="1" i="0" u="none" strike="noStrike" cap="none">
                <a:solidFill>
                  <a:schemeClr val="dk1"/>
                </a:solidFill>
                <a:latin typeface="Calibri"/>
                <a:ea typeface="Calibri"/>
                <a:cs typeface="Calibri"/>
                <a:sym typeface="Calibri"/>
              </a:rPr>
              <a:t>The QR code is added to the item.</a:t>
            </a:r>
            <a:endParaRPr sz="1100"/>
          </a:p>
        </p:txBody>
      </p:sp>
      <p:sp>
        <p:nvSpPr>
          <p:cNvPr id="410" name="Google Shape;410;p42"/>
          <p:cNvSpPr txBox="1"/>
          <p:nvPr/>
        </p:nvSpPr>
        <p:spPr>
          <a:xfrm>
            <a:off x="1281121" y="4393795"/>
            <a:ext cx="2536504" cy="53045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 sz="700" b="1" i="0" u="none" strike="noStrike" cap="none">
                <a:solidFill>
                  <a:srgbClr val="25984E"/>
                </a:solidFill>
                <a:latin typeface="Arial"/>
                <a:ea typeface="Arial"/>
                <a:cs typeface="Arial"/>
                <a:sym typeface="Arial"/>
              </a:rPr>
              <a:t>DIGITAL HANDSHAKE</a:t>
            </a:r>
            <a:endParaRPr sz="1100"/>
          </a:p>
          <a:p>
            <a:pPr marL="0" marR="0" lvl="0" indent="0" algn="l" rtl="0">
              <a:lnSpc>
                <a:spcPct val="100000"/>
              </a:lnSpc>
              <a:spcBef>
                <a:spcPts val="0"/>
              </a:spcBef>
              <a:spcAft>
                <a:spcPts val="0"/>
              </a:spcAft>
              <a:buNone/>
            </a:pPr>
            <a:r>
              <a:rPr lang="en" sz="700" b="1" i="0" u="none" strike="noStrike" cap="none">
                <a:solidFill>
                  <a:schemeClr val="dk1"/>
                </a:solidFill>
                <a:latin typeface="Calibri"/>
                <a:ea typeface="Calibri"/>
                <a:cs typeface="Calibri"/>
                <a:sym typeface="Calibri"/>
              </a:rPr>
              <a:t>VeriDoc Global verifies each step in the supply chain registering a “digital handshake” that marks exactly when and where the goods have changed hands.</a:t>
            </a:r>
            <a:endParaRPr sz="1100"/>
          </a:p>
        </p:txBody>
      </p:sp>
      <p:sp>
        <p:nvSpPr>
          <p:cNvPr id="411" name="Google Shape;411;p42"/>
          <p:cNvSpPr txBox="1"/>
          <p:nvPr/>
        </p:nvSpPr>
        <p:spPr>
          <a:xfrm>
            <a:off x="2588687" y="1093402"/>
            <a:ext cx="1614496" cy="500507"/>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b="1" i="0" u="none" strike="noStrike" cap="none">
                <a:solidFill>
                  <a:srgbClr val="25984E"/>
                </a:solidFill>
                <a:latin typeface="Arial"/>
                <a:ea typeface="Arial"/>
                <a:cs typeface="Arial"/>
                <a:sym typeface="Arial"/>
              </a:rPr>
              <a:t>GENERATE QR CODE</a:t>
            </a:r>
            <a:endParaRPr sz="700" b="1" i="0" u="none" strike="noStrike" cap="none">
              <a:solidFill>
                <a:srgbClr val="25984E"/>
              </a:solidFill>
              <a:latin typeface="Arial"/>
              <a:ea typeface="Arial"/>
              <a:cs typeface="Arial"/>
              <a:sym typeface="Arial"/>
            </a:endParaRPr>
          </a:p>
          <a:p>
            <a:pPr marL="0" marR="0" lvl="0" indent="0" algn="l" rtl="0">
              <a:lnSpc>
                <a:spcPct val="100000"/>
              </a:lnSpc>
              <a:spcBef>
                <a:spcPts val="0"/>
              </a:spcBef>
              <a:spcAft>
                <a:spcPts val="0"/>
              </a:spcAft>
              <a:buNone/>
            </a:pPr>
            <a:r>
              <a:rPr lang="en" sz="700" b="1" i="0" u="none" strike="noStrike" cap="none">
                <a:solidFill>
                  <a:schemeClr val="dk1"/>
                </a:solidFill>
                <a:latin typeface="Calibri"/>
                <a:ea typeface="Calibri"/>
                <a:cs typeface="Calibri"/>
                <a:sym typeface="Calibri"/>
              </a:rPr>
              <a:t>VeriDoc Global generates a QR code that contains a unique hash value with information about the item.</a:t>
            </a:r>
            <a:endParaRPr sz="1100"/>
          </a:p>
        </p:txBody>
      </p:sp>
      <p:sp>
        <p:nvSpPr>
          <p:cNvPr id="412" name="Google Shape;412;p42"/>
          <p:cNvSpPr txBox="1"/>
          <p:nvPr/>
        </p:nvSpPr>
        <p:spPr>
          <a:xfrm>
            <a:off x="2588687" y="3721217"/>
            <a:ext cx="1990456" cy="39256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 sz="700" b="1" i="0" u="none" strike="noStrike" cap="none">
                <a:solidFill>
                  <a:srgbClr val="25984E"/>
                </a:solidFill>
                <a:latin typeface="Arial"/>
                <a:ea typeface="Arial"/>
                <a:cs typeface="Arial"/>
                <a:sym typeface="Arial"/>
              </a:rPr>
              <a:t>GENERATE UNIQUE</a:t>
            </a:r>
            <a:endParaRPr sz="1100"/>
          </a:p>
          <a:p>
            <a:pPr marL="0" marR="0" lvl="0" indent="0" algn="l" rtl="0">
              <a:lnSpc>
                <a:spcPct val="100000"/>
              </a:lnSpc>
              <a:spcBef>
                <a:spcPts val="0"/>
              </a:spcBef>
              <a:spcAft>
                <a:spcPts val="0"/>
              </a:spcAft>
              <a:buNone/>
            </a:pPr>
            <a:r>
              <a:rPr lang="en" sz="700" b="1" i="0" u="none" strike="noStrike" cap="none">
                <a:solidFill>
                  <a:srgbClr val="25984E"/>
                </a:solidFill>
                <a:latin typeface="Arial"/>
                <a:ea typeface="Arial"/>
                <a:cs typeface="Arial"/>
                <a:sym typeface="Arial"/>
              </a:rPr>
              <a:t>HASH VALUE ON BLOCKCHAIN</a:t>
            </a:r>
            <a:endParaRPr sz="1100"/>
          </a:p>
          <a:p>
            <a:pPr marL="0" marR="0" lvl="0" indent="0" algn="l" rtl="0">
              <a:lnSpc>
                <a:spcPct val="100000"/>
              </a:lnSpc>
              <a:spcBef>
                <a:spcPts val="0"/>
              </a:spcBef>
              <a:spcAft>
                <a:spcPts val="0"/>
              </a:spcAft>
              <a:buNone/>
            </a:pPr>
            <a:r>
              <a:rPr lang="en" sz="700" b="1" i="0" u="none" strike="noStrike" cap="none">
                <a:solidFill>
                  <a:schemeClr val="dk1"/>
                </a:solidFill>
                <a:latin typeface="Calibri"/>
                <a:ea typeface="Calibri"/>
                <a:cs typeface="Calibri"/>
                <a:sym typeface="Calibri"/>
              </a:rPr>
              <a:t>The information is placed on the blockchain.</a:t>
            </a:r>
            <a:endParaRPr sz="1100"/>
          </a:p>
        </p:txBody>
      </p:sp>
      <p:grpSp>
        <p:nvGrpSpPr>
          <p:cNvPr id="413" name="Google Shape;413;p42"/>
          <p:cNvGrpSpPr/>
          <p:nvPr/>
        </p:nvGrpSpPr>
        <p:grpSpPr>
          <a:xfrm>
            <a:off x="5495106" y="0"/>
            <a:ext cx="3694050" cy="5146394"/>
            <a:chOff x="7330615" y="-16476"/>
            <a:chExt cx="4925400" cy="6861859"/>
          </a:xfrm>
        </p:grpSpPr>
        <p:sp>
          <p:nvSpPr>
            <p:cNvPr id="414" name="Google Shape;414;p42"/>
            <p:cNvSpPr/>
            <p:nvPr/>
          </p:nvSpPr>
          <p:spPr>
            <a:xfrm>
              <a:off x="7330615" y="-12617"/>
              <a:ext cx="4923600" cy="6858000"/>
            </a:xfrm>
            <a:prstGeom prst="rect">
              <a:avLst/>
            </a:prstGeom>
            <a:blipFill rotWithShape="1">
              <a:blip r:embed="rId4">
                <a:alphaModFix/>
              </a:blip>
              <a:tile tx="0" ty="0" sx="75000" sy="75000" flip="none" algn="tl"/>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15" name="Google Shape;415;p42"/>
            <p:cNvSpPr/>
            <p:nvPr/>
          </p:nvSpPr>
          <p:spPr>
            <a:xfrm>
              <a:off x="7330615" y="-16476"/>
              <a:ext cx="4925400" cy="6858000"/>
            </a:xfrm>
            <a:prstGeom prst="rect">
              <a:avLst/>
            </a:prstGeom>
            <a:gradFill>
              <a:gsLst>
                <a:gs pos="0">
                  <a:srgbClr val="B5D366">
                    <a:alpha val="85490"/>
                  </a:srgbClr>
                </a:gs>
                <a:gs pos="28000">
                  <a:srgbClr val="70BA4D">
                    <a:alpha val="76470"/>
                  </a:srgbClr>
                </a:gs>
                <a:gs pos="66000">
                  <a:srgbClr val="25984E">
                    <a:alpha val="49411"/>
                  </a:srgbClr>
                </a:gs>
                <a:gs pos="100000">
                  <a:srgbClr val="176939">
                    <a:alpha val="49411"/>
                  </a:srgbClr>
                </a:gs>
              </a:gsLst>
              <a:lin ang="660013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
        <p:nvSpPr>
          <p:cNvPr id="416" name="Google Shape;416;p42"/>
          <p:cNvSpPr/>
          <p:nvPr/>
        </p:nvSpPr>
        <p:spPr>
          <a:xfrm>
            <a:off x="5790134" y="2288630"/>
            <a:ext cx="3062367" cy="769608"/>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None/>
            </a:pPr>
            <a:r>
              <a:rPr lang="en" sz="2100" b="1" i="0" u="none" strike="noStrike" cap="none">
                <a:solidFill>
                  <a:schemeClr val="lt1"/>
                </a:solidFill>
                <a:latin typeface="Arial"/>
                <a:ea typeface="Arial"/>
                <a:cs typeface="Arial"/>
                <a:sym typeface="Arial"/>
              </a:rPr>
              <a:t>SUPPLY CHAIN</a:t>
            </a:r>
            <a:endParaRPr sz="1100"/>
          </a:p>
          <a:p>
            <a:pPr marL="0" marR="0" lvl="0" indent="0" algn="ctr" rtl="0">
              <a:lnSpc>
                <a:spcPct val="100000"/>
              </a:lnSpc>
              <a:spcBef>
                <a:spcPts val="0"/>
              </a:spcBef>
              <a:spcAft>
                <a:spcPts val="0"/>
              </a:spcAft>
              <a:buNone/>
            </a:pPr>
            <a:r>
              <a:rPr lang="en" sz="2100" b="1" i="0" u="none" strike="noStrike" cap="none">
                <a:solidFill>
                  <a:schemeClr val="lt1"/>
                </a:solidFill>
                <a:latin typeface="Arial"/>
                <a:ea typeface="Arial"/>
                <a:cs typeface="Arial"/>
                <a:sym typeface="Arial"/>
              </a:rPr>
              <a:t>MANUFACTURER FLOW</a:t>
            </a:r>
            <a:endParaRPr sz="2100" b="1" i="0" u="none" strike="noStrike" cap="none">
              <a:solidFill>
                <a:schemeClr val="lt1"/>
              </a:solidFill>
              <a:latin typeface="Arial"/>
              <a:ea typeface="Arial"/>
              <a:cs typeface="Arial"/>
              <a:sym typeface="Arial"/>
            </a:endParaRPr>
          </a:p>
        </p:txBody>
      </p:sp>
      <p:sp>
        <p:nvSpPr>
          <p:cNvPr id="417" name="Google Shape;417;p42"/>
          <p:cNvSpPr/>
          <p:nvPr/>
        </p:nvSpPr>
        <p:spPr>
          <a:xfrm>
            <a:off x="5700152" y="1477135"/>
            <a:ext cx="3242331" cy="2273175"/>
          </a:xfrm>
          <a:prstGeom prst="rect">
            <a:avLst/>
          </a:prstGeom>
          <a:noFill/>
          <a:ln w="381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418" name="Google Shape;418;p42"/>
          <p:cNvPicPr preferRelativeResize="0"/>
          <p:nvPr/>
        </p:nvPicPr>
        <p:blipFill rotWithShape="1">
          <a:blip r:embed="rId5">
            <a:alphaModFix/>
          </a:blip>
          <a:srcRect/>
          <a:stretch/>
        </p:blipFill>
        <p:spPr>
          <a:xfrm>
            <a:off x="1964862" y="1065601"/>
            <a:ext cx="573175" cy="712595"/>
          </a:xfrm>
          <a:prstGeom prst="rect">
            <a:avLst/>
          </a:prstGeom>
          <a:noFill/>
          <a:ln>
            <a:noFill/>
          </a:ln>
        </p:spPr>
      </p:pic>
      <p:pic>
        <p:nvPicPr>
          <p:cNvPr id="419" name="Google Shape;419;p42"/>
          <p:cNvPicPr preferRelativeResize="0"/>
          <p:nvPr/>
        </p:nvPicPr>
        <p:blipFill rotWithShape="1">
          <a:blip r:embed="rId6">
            <a:alphaModFix/>
          </a:blip>
          <a:srcRect/>
          <a:stretch/>
        </p:blipFill>
        <p:spPr>
          <a:xfrm>
            <a:off x="1958483" y="3630706"/>
            <a:ext cx="557684" cy="704850"/>
          </a:xfrm>
          <a:prstGeom prst="rect">
            <a:avLst/>
          </a:prstGeom>
          <a:noFill/>
          <a:ln>
            <a:noFill/>
          </a:ln>
        </p:spPr>
      </p:pic>
      <p:pic>
        <p:nvPicPr>
          <p:cNvPr id="420" name="Google Shape;420;p42"/>
          <p:cNvPicPr preferRelativeResize="0"/>
          <p:nvPr/>
        </p:nvPicPr>
        <p:blipFill rotWithShape="1">
          <a:blip r:embed="rId7">
            <a:alphaModFix/>
          </a:blip>
          <a:srcRect/>
          <a:stretch/>
        </p:blipFill>
        <p:spPr>
          <a:xfrm>
            <a:off x="-2520625" y="882251"/>
            <a:ext cx="4956785" cy="3642325"/>
          </a:xfrm>
          <a:prstGeom prst="rect">
            <a:avLst/>
          </a:prstGeom>
          <a:noFill/>
          <a:ln>
            <a:noFill/>
          </a:ln>
        </p:spPr>
      </p:pic>
      <p:pic>
        <p:nvPicPr>
          <p:cNvPr id="421" name="Google Shape;421;p42"/>
          <p:cNvPicPr preferRelativeResize="0"/>
          <p:nvPr/>
        </p:nvPicPr>
        <p:blipFill rotWithShape="1">
          <a:blip r:embed="rId8">
            <a:alphaModFix/>
          </a:blip>
          <a:srcRect/>
          <a:stretch/>
        </p:blipFill>
        <p:spPr>
          <a:xfrm>
            <a:off x="641119" y="300699"/>
            <a:ext cx="585837" cy="726438"/>
          </a:xfrm>
          <a:prstGeom prst="rect">
            <a:avLst/>
          </a:prstGeom>
          <a:noFill/>
          <a:ln>
            <a:noFill/>
          </a:ln>
        </p:spPr>
      </p:pic>
      <p:pic>
        <p:nvPicPr>
          <p:cNvPr id="422" name="Google Shape;422;p42"/>
          <p:cNvPicPr preferRelativeResize="0"/>
          <p:nvPr/>
        </p:nvPicPr>
        <p:blipFill rotWithShape="1">
          <a:blip r:embed="rId9">
            <a:alphaModFix/>
          </a:blip>
          <a:srcRect/>
          <a:stretch/>
        </p:blipFill>
        <p:spPr>
          <a:xfrm>
            <a:off x="2441755" y="2348590"/>
            <a:ext cx="563091" cy="709648"/>
          </a:xfrm>
          <a:prstGeom prst="rect">
            <a:avLst/>
          </a:prstGeom>
          <a:noFill/>
          <a:ln>
            <a:noFill/>
          </a:ln>
        </p:spPr>
      </p:pic>
      <p:pic>
        <p:nvPicPr>
          <p:cNvPr id="423" name="Google Shape;423;p42"/>
          <p:cNvPicPr preferRelativeResize="0"/>
          <p:nvPr/>
        </p:nvPicPr>
        <p:blipFill rotWithShape="1">
          <a:blip r:embed="rId10">
            <a:alphaModFix/>
          </a:blip>
          <a:srcRect/>
          <a:stretch/>
        </p:blipFill>
        <p:spPr>
          <a:xfrm>
            <a:off x="656952" y="4373236"/>
            <a:ext cx="558196" cy="715435"/>
          </a:xfrm>
          <a:prstGeom prst="rect">
            <a:avLst/>
          </a:prstGeom>
          <a:noFill/>
          <a:ln>
            <a:noFill/>
          </a:ln>
        </p:spPr>
      </p:pic>
      <p:sp>
        <p:nvSpPr>
          <p:cNvPr id="424" name="Google Shape;424;p42"/>
          <p:cNvSpPr txBox="1"/>
          <p:nvPr/>
        </p:nvSpPr>
        <p:spPr>
          <a:xfrm>
            <a:off x="6988073" y="4759700"/>
            <a:ext cx="2142000" cy="3459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rgbClr val="D0CECE"/>
                </a:solidFill>
                <a:latin typeface="Calibri"/>
                <a:ea typeface="Calibri"/>
                <a:cs typeface="Calibri"/>
                <a:sym typeface="Calibri"/>
              </a:rPr>
              <a:t>www.veridocglobal.com </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1" i="1" u="none" strike="noStrike" cap="none">
                <a:solidFill>
                  <a:srgbClr val="D0CECE"/>
                </a:solidFill>
                <a:latin typeface="Calibri"/>
                <a:ea typeface="Calibri"/>
                <a:cs typeface="Calibri"/>
                <a:sym typeface="Calibri"/>
              </a:rPr>
              <a:t>VeriDoc Global Solution: </a:t>
            </a:r>
            <a:r>
              <a:rPr lang="en" sz="800">
                <a:solidFill>
                  <a:srgbClr val="D0CECE"/>
                </a:solidFill>
                <a:latin typeface="Calibri"/>
                <a:ea typeface="Calibri"/>
                <a:cs typeface="Calibri"/>
                <a:sym typeface="Calibri"/>
              </a:rPr>
              <a:t>Supply Chain</a:t>
            </a:r>
            <a:endParaRPr sz="800" b="0" i="0" u="none" strike="noStrike" cap="none">
              <a:solidFill>
                <a:srgbClr val="D0CECE"/>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mt="35000"/>
          </a:blip>
          <a:stretch>
            <a:fillRect/>
          </a:stretch>
        </a:blipFill>
        <a:effectLst/>
      </p:bgPr>
    </p:bg>
    <p:spTree>
      <p:nvGrpSpPr>
        <p:cNvPr id="1" name="Shape 428"/>
        <p:cNvGrpSpPr/>
        <p:nvPr/>
      </p:nvGrpSpPr>
      <p:grpSpPr>
        <a:xfrm>
          <a:off x="0" y="0"/>
          <a:ext cx="0" cy="0"/>
          <a:chOff x="0" y="0"/>
          <a:chExt cx="0" cy="0"/>
        </a:xfrm>
      </p:grpSpPr>
      <p:pic>
        <p:nvPicPr>
          <p:cNvPr id="429" name="Google Shape;429;p43"/>
          <p:cNvPicPr preferRelativeResize="0"/>
          <p:nvPr/>
        </p:nvPicPr>
        <p:blipFill rotWithShape="1">
          <a:blip r:embed="rId4">
            <a:alphaModFix/>
          </a:blip>
          <a:srcRect/>
          <a:stretch/>
        </p:blipFill>
        <p:spPr>
          <a:xfrm>
            <a:off x="6257646" y="772187"/>
            <a:ext cx="5499770" cy="3778634"/>
          </a:xfrm>
          <a:prstGeom prst="rect">
            <a:avLst/>
          </a:prstGeom>
          <a:noFill/>
          <a:ln>
            <a:noFill/>
          </a:ln>
        </p:spPr>
      </p:pic>
      <p:grpSp>
        <p:nvGrpSpPr>
          <p:cNvPr id="430" name="Google Shape;430;p43"/>
          <p:cNvGrpSpPr/>
          <p:nvPr/>
        </p:nvGrpSpPr>
        <p:grpSpPr>
          <a:xfrm>
            <a:off x="0" y="-2894"/>
            <a:ext cx="3694050" cy="5146394"/>
            <a:chOff x="7330615" y="-16476"/>
            <a:chExt cx="4925400" cy="6861859"/>
          </a:xfrm>
        </p:grpSpPr>
        <p:sp>
          <p:nvSpPr>
            <p:cNvPr id="431" name="Google Shape;431;p43"/>
            <p:cNvSpPr/>
            <p:nvPr/>
          </p:nvSpPr>
          <p:spPr>
            <a:xfrm>
              <a:off x="7330615" y="-12617"/>
              <a:ext cx="4923600" cy="6858000"/>
            </a:xfrm>
            <a:prstGeom prst="rect">
              <a:avLst/>
            </a:prstGeom>
            <a:blipFill rotWithShape="1">
              <a:blip r:embed="rId5">
                <a:alphaModFix/>
              </a:blip>
              <a:tile tx="0" ty="0" sx="75000" sy="75000" flip="none" algn="tl"/>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32" name="Google Shape;432;p43"/>
            <p:cNvSpPr/>
            <p:nvPr/>
          </p:nvSpPr>
          <p:spPr>
            <a:xfrm>
              <a:off x="7330615" y="-16476"/>
              <a:ext cx="4925400" cy="6858000"/>
            </a:xfrm>
            <a:prstGeom prst="rect">
              <a:avLst/>
            </a:prstGeom>
            <a:gradFill>
              <a:gsLst>
                <a:gs pos="0">
                  <a:srgbClr val="B5D366">
                    <a:alpha val="85490"/>
                  </a:srgbClr>
                </a:gs>
                <a:gs pos="28000">
                  <a:srgbClr val="70BA4D">
                    <a:alpha val="76470"/>
                  </a:srgbClr>
                </a:gs>
                <a:gs pos="66000">
                  <a:srgbClr val="25984E">
                    <a:alpha val="49411"/>
                  </a:srgbClr>
                </a:gs>
                <a:gs pos="100000">
                  <a:srgbClr val="176939">
                    <a:alpha val="49411"/>
                  </a:srgbClr>
                </a:gs>
              </a:gsLst>
              <a:lin ang="660013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
        <p:nvSpPr>
          <p:cNvPr id="433" name="Google Shape;433;p43"/>
          <p:cNvSpPr/>
          <p:nvPr/>
        </p:nvSpPr>
        <p:spPr>
          <a:xfrm>
            <a:off x="217918" y="1474240"/>
            <a:ext cx="3267225" cy="2273175"/>
          </a:xfrm>
          <a:prstGeom prst="rect">
            <a:avLst/>
          </a:prstGeom>
          <a:noFill/>
          <a:ln w="381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34" name="Google Shape;434;p43"/>
          <p:cNvSpPr txBox="1"/>
          <p:nvPr/>
        </p:nvSpPr>
        <p:spPr>
          <a:xfrm>
            <a:off x="6341918" y="264733"/>
            <a:ext cx="1448580" cy="380919"/>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700"/>
              <a:buFont typeface="Arial"/>
              <a:buNone/>
            </a:pPr>
            <a:r>
              <a:rPr lang="en" sz="700" b="1" i="0" u="none" strike="noStrike" cap="none">
                <a:solidFill>
                  <a:srgbClr val="25984E"/>
                </a:solidFill>
                <a:latin typeface="Arial"/>
                <a:ea typeface="Arial"/>
                <a:cs typeface="Arial"/>
                <a:sym typeface="Arial"/>
              </a:rPr>
              <a:t>QR CODE READER</a:t>
            </a:r>
            <a:endParaRPr sz="700" b="1" i="0" u="none" strike="noStrike" cap="none">
              <a:solidFill>
                <a:srgbClr val="25984E"/>
              </a:solidFill>
              <a:latin typeface="Arial"/>
              <a:ea typeface="Arial"/>
              <a:cs typeface="Arial"/>
              <a:sym typeface="Arial"/>
            </a:endParaRPr>
          </a:p>
          <a:p>
            <a:pPr marL="0" marR="0" lvl="0" indent="0" algn="r" rtl="0">
              <a:lnSpc>
                <a:spcPct val="100000"/>
              </a:lnSpc>
              <a:spcBef>
                <a:spcPts val="0"/>
              </a:spcBef>
              <a:spcAft>
                <a:spcPts val="0"/>
              </a:spcAft>
              <a:buNone/>
            </a:pPr>
            <a:r>
              <a:rPr lang="en" sz="700" b="1" i="0" u="none" strike="noStrike" cap="none">
                <a:solidFill>
                  <a:schemeClr val="dk1"/>
                </a:solidFill>
                <a:latin typeface="Arial"/>
                <a:ea typeface="Arial"/>
                <a:cs typeface="Arial"/>
                <a:sym typeface="Arial"/>
              </a:rPr>
              <a:t>Item is scanned using a QR code reader.</a:t>
            </a:r>
            <a:endParaRPr sz="1100"/>
          </a:p>
        </p:txBody>
      </p:sp>
      <p:sp>
        <p:nvSpPr>
          <p:cNvPr id="435" name="Google Shape;435;p43"/>
          <p:cNvSpPr txBox="1"/>
          <p:nvPr/>
        </p:nvSpPr>
        <p:spPr>
          <a:xfrm>
            <a:off x="4485132" y="3672713"/>
            <a:ext cx="1856815" cy="472314"/>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None/>
            </a:pPr>
            <a:r>
              <a:rPr lang="en" sz="700" b="1" i="0" u="none" strike="noStrike" cap="none">
                <a:solidFill>
                  <a:srgbClr val="25984E"/>
                </a:solidFill>
                <a:latin typeface="Arial"/>
                <a:ea typeface="Arial"/>
                <a:cs typeface="Arial"/>
                <a:sym typeface="Arial"/>
              </a:rPr>
              <a:t>VALIDATE HASH VALUE</a:t>
            </a:r>
            <a:endParaRPr sz="1100"/>
          </a:p>
          <a:p>
            <a:pPr marL="0" marR="0" lvl="0" indent="0" algn="r" rtl="0">
              <a:lnSpc>
                <a:spcPct val="100000"/>
              </a:lnSpc>
              <a:spcBef>
                <a:spcPts val="0"/>
              </a:spcBef>
              <a:spcAft>
                <a:spcPts val="0"/>
              </a:spcAft>
              <a:buNone/>
            </a:pPr>
            <a:r>
              <a:rPr lang="en" sz="700" b="1" i="0" u="none" strike="noStrike" cap="none">
                <a:solidFill>
                  <a:srgbClr val="25984E"/>
                </a:solidFill>
                <a:latin typeface="Arial"/>
                <a:ea typeface="Arial"/>
                <a:cs typeface="Arial"/>
                <a:sym typeface="Arial"/>
              </a:rPr>
              <a:t>ON BLOCKCHAIN</a:t>
            </a:r>
            <a:endParaRPr sz="1100"/>
          </a:p>
          <a:p>
            <a:pPr marL="0" marR="0" lvl="0" indent="0" algn="r" rtl="0">
              <a:lnSpc>
                <a:spcPct val="100000"/>
              </a:lnSpc>
              <a:spcBef>
                <a:spcPts val="0"/>
              </a:spcBef>
              <a:spcAft>
                <a:spcPts val="0"/>
              </a:spcAft>
              <a:buNone/>
            </a:pPr>
            <a:r>
              <a:rPr lang="en" sz="700" b="1" i="0" u="none" strike="noStrike" cap="none">
                <a:solidFill>
                  <a:schemeClr val="dk1"/>
                </a:solidFill>
                <a:latin typeface="Arial"/>
                <a:ea typeface="Arial"/>
                <a:cs typeface="Arial"/>
                <a:sym typeface="Arial"/>
              </a:rPr>
              <a:t>Customer may validate the unique hash value on the blockchain and verify that the digital signatures are identical.</a:t>
            </a:r>
            <a:endParaRPr sz="1100" b="0" i="0" u="none" strike="noStrike" cap="none">
              <a:solidFill>
                <a:srgbClr val="000000"/>
              </a:solidFill>
              <a:latin typeface="Arial"/>
              <a:ea typeface="Arial"/>
              <a:cs typeface="Arial"/>
              <a:sym typeface="Arial"/>
            </a:endParaRPr>
          </a:p>
        </p:txBody>
      </p:sp>
      <p:sp>
        <p:nvSpPr>
          <p:cNvPr id="436" name="Google Shape;436;p43"/>
          <p:cNvSpPr txBox="1"/>
          <p:nvPr/>
        </p:nvSpPr>
        <p:spPr>
          <a:xfrm>
            <a:off x="5105125" y="4550820"/>
            <a:ext cx="2834494" cy="438406"/>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700"/>
              <a:buFont typeface="Arial"/>
              <a:buNone/>
            </a:pPr>
            <a:r>
              <a:rPr lang="en" sz="700" b="1" i="0" u="none" strike="noStrike" cap="none">
                <a:solidFill>
                  <a:srgbClr val="25984E"/>
                </a:solidFill>
                <a:latin typeface="Arial"/>
                <a:ea typeface="Arial"/>
                <a:cs typeface="Arial"/>
                <a:sym typeface="Arial"/>
              </a:rPr>
              <a:t>INFORMATION UPDATE</a:t>
            </a:r>
            <a:endParaRPr sz="700" b="1" i="0" u="none" strike="noStrike" cap="none">
              <a:solidFill>
                <a:srgbClr val="25984E"/>
              </a:solidFill>
              <a:latin typeface="Arial"/>
              <a:ea typeface="Arial"/>
              <a:cs typeface="Arial"/>
              <a:sym typeface="Arial"/>
            </a:endParaRPr>
          </a:p>
          <a:p>
            <a:pPr marL="0" marR="0" lvl="0" indent="0" algn="r" rtl="0">
              <a:lnSpc>
                <a:spcPct val="100000"/>
              </a:lnSpc>
              <a:spcBef>
                <a:spcPts val="0"/>
              </a:spcBef>
              <a:spcAft>
                <a:spcPts val="0"/>
              </a:spcAft>
              <a:buNone/>
            </a:pPr>
            <a:r>
              <a:rPr lang="en" sz="700" b="1" i="0" u="none" strike="noStrike" cap="none">
                <a:solidFill>
                  <a:schemeClr val="dk1"/>
                </a:solidFill>
                <a:latin typeface="Arial"/>
                <a:ea typeface="Arial"/>
                <a:cs typeface="Arial"/>
                <a:sym typeface="Arial"/>
              </a:rPr>
              <a:t>Additional information can be added to the QR code by the manufacturer anytime in case of a product recall (optional).</a:t>
            </a:r>
            <a:endParaRPr sz="1100" b="0" i="0" u="none" strike="noStrike" cap="none">
              <a:solidFill>
                <a:srgbClr val="000000"/>
              </a:solidFill>
              <a:latin typeface="Arial"/>
              <a:ea typeface="Arial"/>
              <a:cs typeface="Arial"/>
              <a:sym typeface="Arial"/>
            </a:endParaRPr>
          </a:p>
        </p:txBody>
      </p:sp>
      <p:sp>
        <p:nvSpPr>
          <p:cNvPr id="437" name="Google Shape;437;p43"/>
          <p:cNvSpPr txBox="1"/>
          <p:nvPr/>
        </p:nvSpPr>
        <p:spPr>
          <a:xfrm>
            <a:off x="4272483" y="1096480"/>
            <a:ext cx="2069435" cy="47326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None/>
            </a:pPr>
            <a:r>
              <a:rPr lang="en" sz="700" b="1" i="0" u="none" strike="noStrike" cap="none">
                <a:solidFill>
                  <a:srgbClr val="25984E"/>
                </a:solidFill>
                <a:latin typeface="Arial"/>
                <a:ea typeface="Arial"/>
                <a:cs typeface="Arial"/>
                <a:sym typeface="Arial"/>
              </a:rPr>
              <a:t>PREVIEW ORIGINAL INFORMATION</a:t>
            </a:r>
            <a:endParaRPr sz="1100"/>
          </a:p>
          <a:p>
            <a:pPr marL="0" marR="0" lvl="0" indent="0" algn="r" rtl="0">
              <a:lnSpc>
                <a:spcPct val="100000"/>
              </a:lnSpc>
              <a:spcBef>
                <a:spcPts val="0"/>
              </a:spcBef>
              <a:spcAft>
                <a:spcPts val="0"/>
              </a:spcAft>
              <a:buNone/>
            </a:pPr>
            <a:r>
              <a:rPr lang="en" sz="700" b="1" i="0" u="none" strike="noStrike" cap="none">
                <a:solidFill>
                  <a:schemeClr val="dk1"/>
                </a:solidFill>
                <a:latin typeface="Arial"/>
                <a:ea typeface="Arial"/>
                <a:cs typeface="Arial"/>
                <a:sym typeface="Arial"/>
              </a:rPr>
              <a:t>Customer is redirected to a secure page that displays information about the item.</a:t>
            </a:r>
            <a:endParaRPr sz="1100" b="0" i="0" u="none" strike="noStrike" cap="none">
              <a:solidFill>
                <a:srgbClr val="000000"/>
              </a:solidFill>
              <a:latin typeface="Arial"/>
              <a:ea typeface="Arial"/>
              <a:cs typeface="Arial"/>
              <a:sym typeface="Arial"/>
            </a:endParaRPr>
          </a:p>
        </p:txBody>
      </p:sp>
      <p:sp>
        <p:nvSpPr>
          <p:cNvPr id="438" name="Google Shape;438;p43"/>
          <p:cNvSpPr txBox="1"/>
          <p:nvPr/>
        </p:nvSpPr>
        <p:spPr>
          <a:xfrm>
            <a:off x="4176563" y="2448050"/>
            <a:ext cx="1734982" cy="484759"/>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700"/>
              <a:buFont typeface="Arial"/>
              <a:buNone/>
            </a:pPr>
            <a:r>
              <a:rPr lang="en" sz="700" b="1" i="0" u="none" strike="noStrike" cap="none">
                <a:solidFill>
                  <a:srgbClr val="25984E"/>
                </a:solidFill>
                <a:latin typeface="Arial"/>
                <a:ea typeface="Arial"/>
                <a:cs typeface="Arial"/>
                <a:sym typeface="Arial"/>
              </a:rPr>
              <a:t>VISUAL INSPECTION</a:t>
            </a:r>
            <a:endParaRPr sz="700" b="1" i="0" u="none" strike="noStrike" cap="none">
              <a:solidFill>
                <a:srgbClr val="25984E"/>
              </a:solidFill>
              <a:latin typeface="Arial"/>
              <a:ea typeface="Arial"/>
              <a:cs typeface="Arial"/>
              <a:sym typeface="Arial"/>
            </a:endParaRPr>
          </a:p>
          <a:p>
            <a:pPr marL="0" marR="0" lvl="0" indent="0" algn="r" rtl="0">
              <a:lnSpc>
                <a:spcPct val="100000"/>
              </a:lnSpc>
              <a:spcBef>
                <a:spcPts val="0"/>
              </a:spcBef>
              <a:spcAft>
                <a:spcPts val="0"/>
              </a:spcAft>
              <a:buNone/>
            </a:pPr>
            <a:r>
              <a:rPr lang="en" sz="700" b="1" i="0" u="none" strike="noStrike" cap="none">
                <a:solidFill>
                  <a:schemeClr val="dk1"/>
                </a:solidFill>
                <a:latin typeface="Arial"/>
                <a:ea typeface="Arial"/>
                <a:cs typeface="Arial"/>
                <a:sym typeface="Arial"/>
              </a:rPr>
              <a:t>Customer validates the authenticity of the item by visual inspection.</a:t>
            </a:r>
            <a:endParaRPr sz="1100" b="0" i="0" u="none" strike="noStrike" cap="none">
              <a:solidFill>
                <a:srgbClr val="000000"/>
              </a:solidFill>
              <a:latin typeface="Arial"/>
              <a:ea typeface="Arial"/>
              <a:cs typeface="Arial"/>
              <a:sym typeface="Arial"/>
            </a:endParaRPr>
          </a:p>
        </p:txBody>
      </p:sp>
      <p:sp>
        <p:nvSpPr>
          <p:cNvPr id="439" name="Google Shape;439;p43"/>
          <p:cNvSpPr/>
          <p:nvPr/>
        </p:nvSpPr>
        <p:spPr>
          <a:xfrm>
            <a:off x="388500" y="2155432"/>
            <a:ext cx="2926200" cy="965314"/>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None/>
            </a:pPr>
            <a:r>
              <a:rPr lang="en" sz="2100" b="1" i="0" u="none" strike="noStrike" cap="none">
                <a:solidFill>
                  <a:schemeClr val="lt1"/>
                </a:solidFill>
                <a:latin typeface="Arial"/>
                <a:ea typeface="Arial"/>
                <a:cs typeface="Arial"/>
                <a:sym typeface="Arial"/>
              </a:rPr>
              <a:t>SUPPLY CHAIN</a:t>
            </a:r>
            <a:endParaRPr sz="1100"/>
          </a:p>
          <a:p>
            <a:pPr marL="0" marR="0" lvl="0" indent="0" algn="ctr" rtl="0">
              <a:lnSpc>
                <a:spcPct val="100000"/>
              </a:lnSpc>
              <a:spcBef>
                <a:spcPts val="0"/>
              </a:spcBef>
              <a:spcAft>
                <a:spcPts val="0"/>
              </a:spcAft>
              <a:buNone/>
            </a:pPr>
            <a:r>
              <a:rPr lang="en" sz="2100" b="1" i="0" u="none" strike="noStrike" cap="none">
                <a:solidFill>
                  <a:schemeClr val="lt1"/>
                </a:solidFill>
                <a:latin typeface="Arial"/>
                <a:ea typeface="Arial"/>
                <a:cs typeface="Arial"/>
                <a:sym typeface="Arial"/>
              </a:rPr>
              <a:t>CUSTOMER</a:t>
            </a:r>
            <a:endParaRPr sz="1100"/>
          </a:p>
          <a:p>
            <a:pPr marL="0" marR="0" lvl="0" indent="0" algn="ctr" rtl="0">
              <a:lnSpc>
                <a:spcPct val="100000"/>
              </a:lnSpc>
              <a:spcBef>
                <a:spcPts val="0"/>
              </a:spcBef>
              <a:spcAft>
                <a:spcPts val="0"/>
              </a:spcAft>
              <a:buNone/>
            </a:pPr>
            <a:r>
              <a:rPr lang="en" sz="2100" b="1" i="0" u="none" strike="noStrike" cap="none">
                <a:solidFill>
                  <a:schemeClr val="lt1"/>
                </a:solidFill>
                <a:latin typeface="Arial"/>
                <a:ea typeface="Arial"/>
                <a:cs typeface="Arial"/>
                <a:sym typeface="Arial"/>
              </a:rPr>
              <a:t> FLOW</a:t>
            </a:r>
            <a:endParaRPr sz="2100" b="1" i="0" u="none" strike="noStrike" cap="none">
              <a:solidFill>
                <a:schemeClr val="lt1"/>
              </a:solidFill>
              <a:latin typeface="Arial"/>
              <a:ea typeface="Arial"/>
              <a:cs typeface="Arial"/>
              <a:sym typeface="Arial"/>
            </a:endParaRPr>
          </a:p>
        </p:txBody>
      </p:sp>
      <p:pic>
        <p:nvPicPr>
          <p:cNvPr id="440" name="Google Shape;440;p43"/>
          <p:cNvPicPr preferRelativeResize="0"/>
          <p:nvPr/>
        </p:nvPicPr>
        <p:blipFill rotWithShape="1">
          <a:blip r:embed="rId6">
            <a:alphaModFix/>
          </a:blip>
          <a:srcRect/>
          <a:stretch/>
        </p:blipFill>
        <p:spPr>
          <a:xfrm>
            <a:off x="7844714" y="161092"/>
            <a:ext cx="622060" cy="771355"/>
          </a:xfrm>
          <a:prstGeom prst="rect">
            <a:avLst/>
          </a:prstGeom>
          <a:noFill/>
          <a:ln>
            <a:noFill/>
          </a:ln>
        </p:spPr>
      </p:pic>
      <p:pic>
        <p:nvPicPr>
          <p:cNvPr id="441" name="Google Shape;441;p43"/>
          <p:cNvPicPr preferRelativeResize="0"/>
          <p:nvPr/>
        </p:nvPicPr>
        <p:blipFill rotWithShape="1">
          <a:blip r:embed="rId7">
            <a:alphaModFix/>
          </a:blip>
          <a:srcRect/>
          <a:stretch/>
        </p:blipFill>
        <p:spPr>
          <a:xfrm>
            <a:off x="5968085" y="2331116"/>
            <a:ext cx="613147" cy="772734"/>
          </a:xfrm>
          <a:prstGeom prst="rect">
            <a:avLst/>
          </a:prstGeom>
          <a:noFill/>
          <a:ln>
            <a:noFill/>
          </a:ln>
        </p:spPr>
      </p:pic>
      <p:pic>
        <p:nvPicPr>
          <p:cNvPr id="442" name="Google Shape;442;p43"/>
          <p:cNvPicPr preferRelativeResize="0"/>
          <p:nvPr/>
        </p:nvPicPr>
        <p:blipFill rotWithShape="1">
          <a:blip r:embed="rId8">
            <a:alphaModFix/>
          </a:blip>
          <a:srcRect/>
          <a:stretch/>
        </p:blipFill>
        <p:spPr>
          <a:xfrm>
            <a:off x="6464979" y="3656049"/>
            <a:ext cx="601228" cy="768236"/>
          </a:xfrm>
          <a:prstGeom prst="rect">
            <a:avLst/>
          </a:prstGeom>
          <a:noFill/>
          <a:ln>
            <a:noFill/>
          </a:ln>
        </p:spPr>
      </p:pic>
      <p:pic>
        <p:nvPicPr>
          <p:cNvPr id="443" name="Google Shape;443;p43"/>
          <p:cNvPicPr preferRelativeResize="0"/>
          <p:nvPr/>
        </p:nvPicPr>
        <p:blipFill rotWithShape="1">
          <a:blip r:embed="rId9">
            <a:alphaModFix/>
          </a:blip>
          <a:srcRect/>
          <a:stretch/>
        </p:blipFill>
        <p:spPr>
          <a:xfrm>
            <a:off x="7997415" y="4435369"/>
            <a:ext cx="602902" cy="772734"/>
          </a:xfrm>
          <a:prstGeom prst="rect">
            <a:avLst/>
          </a:prstGeom>
          <a:noFill/>
          <a:ln>
            <a:noFill/>
          </a:ln>
        </p:spPr>
      </p:pic>
      <p:pic>
        <p:nvPicPr>
          <p:cNvPr id="444" name="Google Shape;444;p43"/>
          <p:cNvPicPr preferRelativeResize="0"/>
          <p:nvPr/>
        </p:nvPicPr>
        <p:blipFill rotWithShape="1">
          <a:blip r:embed="rId10">
            <a:alphaModFix/>
          </a:blip>
          <a:srcRect/>
          <a:stretch/>
        </p:blipFill>
        <p:spPr>
          <a:xfrm>
            <a:off x="6432381" y="981457"/>
            <a:ext cx="618023" cy="768353"/>
          </a:xfrm>
          <a:prstGeom prst="rect">
            <a:avLst/>
          </a:prstGeom>
          <a:noFill/>
          <a:ln>
            <a:noFill/>
          </a:ln>
        </p:spPr>
      </p:pic>
      <p:sp>
        <p:nvSpPr>
          <p:cNvPr id="445" name="Google Shape;445;p43"/>
          <p:cNvSpPr txBox="1"/>
          <p:nvPr/>
        </p:nvSpPr>
        <p:spPr>
          <a:xfrm>
            <a:off x="217923" y="4759700"/>
            <a:ext cx="2142000" cy="345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D0CECE"/>
                </a:solidFill>
                <a:latin typeface="Calibri"/>
                <a:ea typeface="Calibri"/>
                <a:cs typeface="Calibri"/>
                <a:sym typeface="Calibri"/>
              </a:rPr>
              <a:t>www.veridocglobal.com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800" b="1" i="1" u="none" strike="noStrike" cap="none">
                <a:solidFill>
                  <a:srgbClr val="D0CECE"/>
                </a:solidFill>
                <a:latin typeface="Calibri"/>
                <a:ea typeface="Calibri"/>
                <a:cs typeface="Calibri"/>
                <a:sym typeface="Calibri"/>
              </a:rPr>
              <a:t>VeriDoc Global Solution: </a:t>
            </a:r>
            <a:r>
              <a:rPr lang="en" sz="800">
                <a:solidFill>
                  <a:srgbClr val="D0CECE"/>
                </a:solidFill>
                <a:latin typeface="Calibri"/>
                <a:ea typeface="Calibri"/>
                <a:cs typeface="Calibri"/>
                <a:sym typeface="Calibri"/>
              </a:rPr>
              <a:t>Supply Chain</a:t>
            </a:r>
            <a:endParaRPr sz="800" b="0" i="0" u="none" strike="noStrike" cap="none">
              <a:solidFill>
                <a:srgbClr val="D0CECE"/>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pic>
        <p:nvPicPr>
          <p:cNvPr id="450" name="Google Shape;450;p44"/>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451" name="Google Shape;451;p44"/>
          <p:cNvSpPr/>
          <p:nvPr/>
        </p:nvSpPr>
        <p:spPr>
          <a:xfrm>
            <a:off x="1714499" y="2042776"/>
            <a:ext cx="5715003" cy="761747"/>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1" u="none" strike="noStrike" cap="none">
                <a:solidFill>
                  <a:schemeClr val="dk1"/>
                </a:solidFill>
                <a:latin typeface="Arial"/>
                <a:ea typeface="Arial"/>
                <a:cs typeface="Arial"/>
                <a:sym typeface="Arial"/>
              </a:rPr>
              <a:t>THE FUTURE OF </a:t>
            </a:r>
            <a:r>
              <a:rPr lang="en" sz="2700" b="0" i="0" u="none" strike="noStrike" cap="none">
                <a:solidFill>
                  <a:srgbClr val="00B050"/>
                </a:solidFill>
                <a:latin typeface="Arial"/>
                <a:ea typeface="Arial"/>
                <a:cs typeface="Arial"/>
                <a:sym typeface="Arial"/>
              </a:rPr>
              <a:t/>
            </a:r>
            <a:br>
              <a:rPr lang="en" sz="2700" b="0" i="0" u="none" strike="noStrike" cap="none">
                <a:solidFill>
                  <a:srgbClr val="00B050"/>
                </a:solidFill>
                <a:latin typeface="Arial"/>
                <a:ea typeface="Arial"/>
                <a:cs typeface="Arial"/>
                <a:sym typeface="Arial"/>
              </a:rPr>
            </a:br>
            <a:r>
              <a:rPr lang="en" sz="2700" b="1" i="0" u="none" strike="noStrike" cap="none">
                <a:solidFill>
                  <a:srgbClr val="25984E"/>
                </a:solidFill>
                <a:latin typeface="Arial"/>
                <a:ea typeface="Arial"/>
                <a:cs typeface="Arial"/>
                <a:sym typeface="Arial"/>
              </a:rPr>
              <a:t>S</a:t>
            </a:r>
            <a:r>
              <a:rPr lang="en" sz="2700" b="1">
                <a:solidFill>
                  <a:srgbClr val="25984E"/>
                </a:solidFill>
              </a:rPr>
              <a:t>upply</a:t>
            </a:r>
            <a:r>
              <a:rPr lang="en" sz="2700" b="1" i="0" u="none" strike="noStrike" cap="none">
                <a:solidFill>
                  <a:srgbClr val="25984E"/>
                </a:solidFill>
                <a:latin typeface="Arial"/>
                <a:ea typeface="Arial"/>
                <a:cs typeface="Arial"/>
                <a:sym typeface="Arial"/>
              </a:rPr>
              <a:t> C</a:t>
            </a:r>
            <a:r>
              <a:rPr lang="en" sz="2700" b="1">
                <a:solidFill>
                  <a:srgbClr val="25984E"/>
                </a:solidFill>
              </a:rPr>
              <a:t>hain</a:t>
            </a:r>
            <a:r>
              <a:rPr lang="en" sz="2700" b="1" i="0" u="none" strike="noStrike" cap="none">
                <a:solidFill>
                  <a:srgbClr val="25984E"/>
                </a:solidFill>
                <a:latin typeface="Arial"/>
                <a:ea typeface="Arial"/>
                <a:cs typeface="Arial"/>
                <a:sym typeface="Arial"/>
              </a:rPr>
              <a:t> S</a:t>
            </a:r>
            <a:r>
              <a:rPr lang="en" sz="2700" b="1">
                <a:solidFill>
                  <a:srgbClr val="25984E"/>
                </a:solidFill>
              </a:rPr>
              <a:t>ecurity</a:t>
            </a:r>
            <a:r>
              <a:rPr lang="en" sz="2700" b="1" i="0" u="none" strike="noStrike" cap="none">
                <a:solidFill>
                  <a:srgbClr val="25984E"/>
                </a:solidFill>
                <a:latin typeface="Arial"/>
                <a:ea typeface="Arial"/>
                <a:cs typeface="Arial"/>
                <a:sym typeface="Arial"/>
              </a:rPr>
              <a:t> </a:t>
            </a:r>
            <a:endParaRPr sz="2700" b="1" i="0" u="none" strike="noStrike" cap="none">
              <a:solidFill>
                <a:srgbClr val="25984E"/>
              </a:solidFill>
              <a:latin typeface="Arial"/>
              <a:ea typeface="Arial"/>
              <a:cs typeface="Arial"/>
              <a:sym typeface="Arial"/>
            </a:endParaRPr>
          </a:p>
        </p:txBody>
      </p:sp>
      <p:sp>
        <p:nvSpPr>
          <p:cNvPr id="452" name="Google Shape;452;p44"/>
          <p:cNvSpPr txBox="1"/>
          <p:nvPr/>
        </p:nvSpPr>
        <p:spPr>
          <a:xfrm>
            <a:off x="3443738" y="4679655"/>
            <a:ext cx="2543175" cy="34627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B050"/>
                </a:solidFill>
                <a:latin typeface="Arial"/>
                <a:ea typeface="Arial"/>
                <a:cs typeface="Arial"/>
                <a:sym typeface="Arial"/>
              </a:rPr>
              <a:t>www.veridocglobal.com </a:t>
            </a:r>
            <a:endParaRPr sz="1800" b="0" i="0" u="none" strike="noStrike" cap="none">
              <a:solidFill>
                <a:srgbClr val="00B050"/>
              </a:solidFill>
              <a:latin typeface="Arial"/>
              <a:ea typeface="Arial"/>
              <a:cs typeface="Arial"/>
              <a:sym typeface="Arial"/>
            </a:endParaRPr>
          </a:p>
        </p:txBody>
      </p:sp>
      <p:pic>
        <p:nvPicPr>
          <p:cNvPr id="453" name="Google Shape;453;p44"/>
          <p:cNvPicPr preferRelativeResize="0"/>
          <p:nvPr/>
        </p:nvPicPr>
        <p:blipFill rotWithShape="1">
          <a:blip r:embed="rId4">
            <a:alphaModFix/>
          </a:blip>
          <a:srcRect/>
          <a:stretch/>
        </p:blipFill>
        <p:spPr>
          <a:xfrm>
            <a:off x="3508188" y="0"/>
            <a:ext cx="2042776" cy="2042776"/>
          </a:xfrm>
          <a:prstGeom prst="rect">
            <a:avLst/>
          </a:prstGeom>
          <a:noFill/>
          <a:ln>
            <a:noFill/>
          </a:ln>
        </p:spPr>
      </p:pic>
      <p:sp>
        <p:nvSpPr>
          <p:cNvPr id="454" name="Google Shape;454;p44"/>
          <p:cNvSpPr/>
          <p:nvPr/>
        </p:nvSpPr>
        <p:spPr>
          <a:xfrm>
            <a:off x="6125456" y="4672560"/>
            <a:ext cx="2036025" cy="346275"/>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 sz="900" b="0" i="0" u="none" strike="noStrike" cap="none">
                <a:solidFill>
                  <a:srgbClr val="222222"/>
                </a:solidFill>
                <a:latin typeface="Arial"/>
                <a:ea typeface="Arial"/>
                <a:cs typeface="Arial"/>
                <a:sym typeface="Arial"/>
              </a:rPr>
              <a:t>VeriDoc Global QR Code Reader App Available Now</a:t>
            </a:r>
            <a:endParaRPr sz="900" b="0" i="0" u="none" strike="noStrike" cap="none">
              <a:solidFill>
                <a:srgbClr val="00B050"/>
              </a:solidFill>
              <a:latin typeface="Arial"/>
              <a:ea typeface="Arial"/>
              <a:cs typeface="Arial"/>
              <a:sym typeface="Arial"/>
            </a:endParaRPr>
          </a:p>
        </p:txBody>
      </p:sp>
      <p:pic>
        <p:nvPicPr>
          <p:cNvPr id="455" name="Google Shape;455;p44"/>
          <p:cNvPicPr preferRelativeResize="0"/>
          <p:nvPr/>
        </p:nvPicPr>
        <p:blipFill rotWithShape="1">
          <a:blip r:embed="rId5">
            <a:alphaModFix/>
          </a:blip>
          <a:srcRect/>
          <a:stretch/>
        </p:blipFill>
        <p:spPr>
          <a:xfrm>
            <a:off x="8141156" y="4679663"/>
            <a:ext cx="902588" cy="346275"/>
          </a:xfrm>
          <a:prstGeom prst="rect">
            <a:avLst/>
          </a:prstGeom>
          <a:noFill/>
          <a:ln>
            <a:noFill/>
          </a:ln>
        </p:spPr>
      </p:pic>
      <p:pic>
        <p:nvPicPr>
          <p:cNvPr id="456" name="Google Shape;456;p44"/>
          <p:cNvPicPr preferRelativeResize="0"/>
          <p:nvPr/>
        </p:nvPicPr>
        <p:blipFill rotWithShape="1">
          <a:blip r:embed="rId6">
            <a:alphaModFix/>
          </a:blip>
          <a:srcRect/>
          <a:stretch/>
        </p:blipFill>
        <p:spPr>
          <a:xfrm>
            <a:off x="90346" y="4980091"/>
            <a:ext cx="2257893" cy="93688"/>
          </a:xfrm>
          <a:prstGeom prst="rect">
            <a:avLst/>
          </a:prstGeom>
          <a:noFill/>
          <a:ln>
            <a:noFill/>
          </a:ln>
        </p:spPr>
      </p:pic>
      <p:pic>
        <p:nvPicPr>
          <p:cNvPr id="457" name="Google Shape;457;p44"/>
          <p:cNvPicPr preferRelativeResize="0"/>
          <p:nvPr/>
        </p:nvPicPr>
        <p:blipFill rotWithShape="1">
          <a:blip r:embed="rId7">
            <a:alphaModFix/>
          </a:blip>
          <a:srcRect/>
          <a:stretch/>
        </p:blipFill>
        <p:spPr>
          <a:xfrm>
            <a:off x="2559715" y="2949628"/>
            <a:ext cx="4024569" cy="200738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mt="35000"/>
          </a:blip>
          <a:stretch>
            <a:fillRect/>
          </a:stretch>
        </a:blipFill>
        <a:effectLst/>
      </p:bgPr>
    </p:bg>
    <p:spTree>
      <p:nvGrpSpPr>
        <p:cNvPr id="1" name="Shape 141"/>
        <p:cNvGrpSpPr/>
        <p:nvPr/>
      </p:nvGrpSpPr>
      <p:grpSpPr>
        <a:xfrm>
          <a:off x="0" y="0"/>
          <a:ext cx="0" cy="0"/>
          <a:chOff x="0" y="0"/>
          <a:chExt cx="0" cy="0"/>
        </a:xfrm>
      </p:grpSpPr>
      <p:sp>
        <p:nvSpPr>
          <p:cNvPr id="142" name="Google Shape;142;p29"/>
          <p:cNvSpPr/>
          <p:nvPr/>
        </p:nvSpPr>
        <p:spPr>
          <a:xfrm>
            <a:off x="-1" y="0"/>
            <a:ext cx="6206400" cy="5143500"/>
          </a:xfrm>
          <a:prstGeom prst="rect">
            <a:avLst/>
          </a:prstGeom>
          <a:blipFill rotWithShape="1">
            <a:blip r:embed="rId4">
              <a:alphaModFix/>
            </a:blip>
            <a:tile tx="0" ty="0" sx="75000" sy="75000" flip="none" algn="tl"/>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43" name="Google Shape;143;p29"/>
          <p:cNvSpPr/>
          <p:nvPr/>
        </p:nvSpPr>
        <p:spPr>
          <a:xfrm>
            <a:off x="-1" y="0"/>
            <a:ext cx="6206400" cy="5143500"/>
          </a:xfrm>
          <a:prstGeom prst="rect">
            <a:avLst/>
          </a:prstGeom>
          <a:gradFill>
            <a:gsLst>
              <a:gs pos="0">
                <a:srgbClr val="B5D366">
                  <a:alpha val="85490"/>
                </a:srgbClr>
              </a:gs>
              <a:gs pos="28000">
                <a:srgbClr val="70BA4D">
                  <a:alpha val="76470"/>
                </a:srgbClr>
              </a:gs>
              <a:gs pos="66000">
                <a:srgbClr val="25984E">
                  <a:alpha val="49411"/>
                </a:srgbClr>
              </a:gs>
              <a:gs pos="100000">
                <a:srgbClr val="176939">
                  <a:alpha val="49411"/>
                </a:srgbClr>
              </a:gs>
            </a:gsLst>
            <a:lin ang="660013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44" name="Google Shape;144;p29"/>
          <p:cNvSpPr/>
          <p:nvPr/>
        </p:nvSpPr>
        <p:spPr>
          <a:xfrm>
            <a:off x="275711" y="2984853"/>
            <a:ext cx="5270100" cy="1661400"/>
          </a:xfrm>
          <a:prstGeom prst="rect">
            <a:avLst/>
          </a:prstGeom>
          <a:noFill/>
          <a:ln w="381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nvGrpSpPr>
          <p:cNvPr id="145" name="Google Shape;145;p29"/>
          <p:cNvGrpSpPr/>
          <p:nvPr/>
        </p:nvGrpSpPr>
        <p:grpSpPr>
          <a:xfrm>
            <a:off x="6146678" y="-447638"/>
            <a:ext cx="2983308" cy="3157082"/>
            <a:chOff x="7777085" y="3027965"/>
            <a:chExt cx="3977745" cy="4209442"/>
          </a:xfrm>
        </p:grpSpPr>
        <p:sp>
          <p:nvSpPr>
            <p:cNvPr id="146" name="Google Shape;146;p29"/>
            <p:cNvSpPr/>
            <p:nvPr/>
          </p:nvSpPr>
          <p:spPr>
            <a:xfrm>
              <a:off x="8632544" y="4099287"/>
              <a:ext cx="2154600" cy="307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dk1"/>
                  </a:solidFill>
                  <a:latin typeface="Arial"/>
                  <a:ea typeface="Arial"/>
                  <a:cs typeface="Arial"/>
                  <a:sym typeface="Arial"/>
                </a:rPr>
                <a:t>OUR AIM IS… </a:t>
              </a:r>
              <a:endParaRPr sz="1100" b="1" i="0" u="none" strike="noStrike" cap="none">
                <a:solidFill>
                  <a:schemeClr val="dk1"/>
                </a:solidFill>
                <a:latin typeface="Arial"/>
                <a:ea typeface="Arial"/>
                <a:cs typeface="Arial"/>
                <a:sym typeface="Arial"/>
              </a:endParaRPr>
            </a:p>
          </p:txBody>
        </p:sp>
        <p:sp>
          <p:nvSpPr>
            <p:cNvPr id="147" name="Google Shape;147;p29"/>
            <p:cNvSpPr txBox="1"/>
            <p:nvPr/>
          </p:nvSpPr>
          <p:spPr>
            <a:xfrm>
              <a:off x="9527191" y="5021307"/>
              <a:ext cx="1116900" cy="2216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400"/>
                <a:buFont typeface="Arial"/>
                <a:buNone/>
              </a:pPr>
              <a:r>
                <a:rPr lang="en" sz="10400" b="0" i="1" u="none" strike="noStrike" cap="none">
                  <a:solidFill>
                    <a:srgbClr val="25984E"/>
                  </a:solidFill>
                  <a:latin typeface="Arial"/>
                  <a:ea typeface="Arial"/>
                  <a:cs typeface="Arial"/>
                  <a:sym typeface="Arial"/>
                </a:rPr>
                <a:t>”</a:t>
              </a:r>
              <a:endParaRPr sz="10400" b="1" i="1" u="none" strike="noStrike" cap="none">
                <a:solidFill>
                  <a:srgbClr val="25984E"/>
                </a:solidFill>
                <a:latin typeface="Arial"/>
                <a:ea typeface="Arial"/>
                <a:cs typeface="Arial"/>
                <a:sym typeface="Arial"/>
              </a:endParaRPr>
            </a:p>
          </p:txBody>
        </p:sp>
        <p:sp>
          <p:nvSpPr>
            <p:cNvPr id="148" name="Google Shape;148;p29"/>
            <p:cNvSpPr/>
            <p:nvPr/>
          </p:nvSpPr>
          <p:spPr>
            <a:xfrm>
              <a:off x="8618630" y="4347856"/>
              <a:ext cx="3136200" cy="1569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25984E"/>
                  </a:solidFill>
                  <a:latin typeface="Arial"/>
                  <a:ea typeface="Arial"/>
                  <a:cs typeface="Arial"/>
                  <a:sym typeface="Arial"/>
                </a:rPr>
                <a:t>A world without</a:t>
              </a: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25984E"/>
                  </a:solidFill>
                  <a:latin typeface="Arial"/>
                  <a:ea typeface="Arial"/>
                  <a:cs typeface="Arial"/>
                  <a:sym typeface="Arial"/>
                </a:rPr>
                <a:t>counterfeit and fraud.</a:t>
              </a:r>
              <a:endParaRPr sz="900" b="0" i="0" u="none" strike="noStrike" cap="none">
                <a:solidFill>
                  <a:srgbClr val="000000"/>
                </a:solidFill>
                <a:latin typeface="Arial"/>
                <a:ea typeface="Arial"/>
                <a:cs typeface="Arial"/>
                <a:sym typeface="Arial"/>
              </a:endParaRPr>
            </a:p>
          </p:txBody>
        </p:sp>
        <p:sp>
          <p:nvSpPr>
            <p:cNvPr id="149" name="Google Shape;149;p29"/>
            <p:cNvSpPr txBox="1"/>
            <p:nvPr/>
          </p:nvSpPr>
          <p:spPr>
            <a:xfrm rot="10800000">
              <a:off x="7777085" y="3027965"/>
              <a:ext cx="1116900" cy="2216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400"/>
                <a:buFont typeface="Arial"/>
                <a:buNone/>
              </a:pPr>
              <a:r>
                <a:rPr lang="en" sz="10400" b="0" i="1" u="none" strike="noStrike" cap="none">
                  <a:solidFill>
                    <a:srgbClr val="25984E"/>
                  </a:solidFill>
                  <a:latin typeface="Arial"/>
                  <a:ea typeface="Arial"/>
                  <a:cs typeface="Arial"/>
                  <a:sym typeface="Arial"/>
                </a:rPr>
                <a:t>”</a:t>
              </a:r>
              <a:endParaRPr sz="10400" b="1" i="1" u="none" strike="noStrike" cap="none">
                <a:solidFill>
                  <a:srgbClr val="25984E"/>
                </a:solidFill>
                <a:latin typeface="Arial"/>
                <a:ea typeface="Arial"/>
                <a:cs typeface="Arial"/>
                <a:sym typeface="Arial"/>
              </a:endParaRPr>
            </a:p>
          </p:txBody>
        </p:sp>
      </p:grpSp>
      <p:sp>
        <p:nvSpPr>
          <p:cNvPr id="150" name="Google Shape;150;p29"/>
          <p:cNvSpPr/>
          <p:nvPr/>
        </p:nvSpPr>
        <p:spPr>
          <a:xfrm>
            <a:off x="784435" y="2375386"/>
            <a:ext cx="3989700" cy="4386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a:solidFill>
                  <a:schemeClr val="lt1"/>
                </a:solidFill>
              </a:rPr>
              <a:t>WHO WE ARE:</a:t>
            </a:r>
            <a:endParaRPr sz="2400" b="1" i="0" u="none" strike="noStrike" cap="none">
              <a:solidFill>
                <a:schemeClr val="lt1"/>
              </a:solidFill>
              <a:latin typeface="Arial"/>
              <a:ea typeface="Arial"/>
              <a:cs typeface="Arial"/>
              <a:sym typeface="Arial"/>
            </a:endParaRPr>
          </a:p>
        </p:txBody>
      </p:sp>
      <p:sp>
        <p:nvSpPr>
          <p:cNvPr id="151" name="Google Shape;151;p29"/>
          <p:cNvSpPr txBox="1"/>
          <p:nvPr/>
        </p:nvSpPr>
        <p:spPr>
          <a:xfrm>
            <a:off x="275700" y="3134375"/>
            <a:ext cx="5270100" cy="1454400"/>
          </a:xfrm>
          <a:prstGeom prst="rect">
            <a:avLst/>
          </a:prstGeom>
          <a:noFill/>
          <a:ln>
            <a:noFill/>
          </a:ln>
        </p:spPr>
        <p:txBody>
          <a:bodyPr spcFirstLastPara="1" wrap="square" lIns="68575" tIns="34275" rIns="68575" bIns="34275" anchor="t" anchorCtr="0">
            <a:noAutofit/>
          </a:bodyPr>
          <a:lstStyle/>
          <a:p>
            <a:pPr marL="0" marR="0" lvl="0" indent="0" algn="ctr" rtl="0">
              <a:lnSpc>
                <a:spcPct val="150000"/>
              </a:lnSpc>
              <a:spcBef>
                <a:spcPts val="0"/>
              </a:spcBef>
              <a:spcAft>
                <a:spcPts val="0"/>
              </a:spcAft>
              <a:buClr>
                <a:srgbClr val="000000"/>
              </a:buClr>
              <a:buSzPts val="1400"/>
              <a:buFont typeface="Arial"/>
              <a:buNone/>
            </a:pPr>
            <a:r>
              <a:rPr lang="en" sz="1400" b="1" i="0" u="none" strike="noStrike" cap="none">
                <a:solidFill>
                  <a:schemeClr val="lt1"/>
                </a:solidFill>
                <a:latin typeface="Arial"/>
                <a:ea typeface="Arial"/>
                <a:cs typeface="Arial"/>
                <a:sym typeface="Arial"/>
              </a:rPr>
              <a:t>VeriDoc Global is a patent protected Quick Response (QR) Code verification solution using public-key cryptography and  Blockchain Technology</a:t>
            </a:r>
            <a:r>
              <a:rPr lang="en" sz="1400" b="0" i="0" u="none" strike="noStrike" cap="none">
                <a:solidFill>
                  <a:schemeClr val="lt1"/>
                </a:solidFill>
                <a:latin typeface="Arial"/>
                <a:ea typeface="Arial"/>
                <a:cs typeface="Arial"/>
                <a:sym typeface="Arial"/>
              </a:rPr>
              <a:t>, providing antifraud / hack proof document verification</a:t>
            </a:r>
            <a:r>
              <a:rPr lang="en">
                <a:solidFill>
                  <a:schemeClr val="lt1"/>
                </a:solidFill>
              </a:rPr>
              <a:t>.</a:t>
            </a:r>
            <a:endParaRPr sz="1400" b="1" i="1" u="none" strike="noStrike" cap="none">
              <a:solidFill>
                <a:schemeClr val="lt1"/>
              </a:solidFill>
              <a:latin typeface="Arial"/>
              <a:ea typeface="Arial"/>
              <a:cs typeface="Arial"/>
              <a:sym typeface="Arial"/>
            </a:endParaRPr>
          </a:p>
        </p:txBody>
      </p:sp>
      <p:pic>
        <p:nvPicPr>
          <p:cNvPr id="152" name="Google Shape;152;p29"/>
          <p:cNvPicPr preferRelativeResize="0"/>
          <p:nvPr/>
        </p:nvPicPr>
        <p:blipFill rotWithShape="1">
          <a:blip r:embed="rId5">
            <a:alphaModFix/>
          </a:blip>
          <a:srcRect/>
          <a:stretch/>
        </p:blipFill>
        <p:spPr>
          <a:xfrm>
            <a:off x="5430759" y="2125027"/>
            <a:ext cx="3887767" cy="3081119"/>
          </a:xfrm>
          <a:prstGeom prst="rect">
            <a:avLst/>
          </a:prstGeom>
          <a:noFill/>
          <a:ln>
            <a:noFill/>
          </a:ln>
        </p:spPr>
      </p:pic>
      <p:pic>
        <p:nvPicPr>
          <p:cNvPr id="153" name="Google Shape;153;p29"/>
          <p:cNvPicPr preferRelativeResize="0"/>
          <p:nvPr/>
        </p:nvPicPr>
        <p:blipFill rotWithShape="1">
          <a:blip r:embed="rId6">
            <a:alphaModFix/>
          </a:blip>
          <a:srcRect/>
          <a:stretch/>
        </p:blipFill>
        <p:spPr>
          <a:xfrm>
            <a:off x="346631" y="89753"/>
            <a:ext cx="4793669" cy="2201409"/>
          </a:xfrm>
          <a:prstGeom prst="rect">
            <a:avLst/>
          </a:prstGeom>
          <a:noFill/>
          <a:ln>
            <a:noFill/>
          </a:ln>
        </p:spPr>
      </p:pic>
      <p:sp>
        <p:nvSpPr>
          <p:cNvPr id="154" name="Google Shape;154;p29"/>
          <p:cNvSpPr txBox="1"/>
          <p:nvPr/>
        </p:nvSpPr>
        <p:spPr>
          <a:xfrm>
            <a:off x="7051648" y="4759700"/>
            <a:ext cx="2078400" cy="3231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sng" strike="noStrike" cap="none">
                <a:solidFill>
                  <a:schemeClr val="hlink"/>
                </a:solidFill>
                <a:latin typeface="Calibri"/>
                <a:ea typeface="Calibri"/>
                <a:cs typeface="Calibri"/>
                <a:sym typeface="Calibri"/>
                <a:hlinkClick r:id="rId7"/>
              </a:rPr>
              <a:t>www.veridocglobal.com</a:t>
            </a:r>
            <a:r>
              <a:rPr lang="en" sz="800" b="0" i="0" u="none" strike="noStrike" cap="none">
                <a:solidFill>
                  <a:schemeClr val="dk1"/>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1" i="1" u="none" strike="noStrike" cap="none">
                <a:solidFill>
                  <a:srgbClr val="25984E"/>
                </a:solidFill>
                <a:latin typeface="Calibri"/>
                <a:ea typeface="Calibri"/>
                <a:cs typeface="Calibri"/>
                <a:sym typeface="Calibri"/>
              </a:rPr>
              <a:t>VeriDoc Global Solution: </a:t>
            </a:r>
            <a:r>
              <a:rPr lang="en" sz="800">
                <a:solidFill>
                  <a:schemeClr val="dk1"/>
                </a:solidFill>
                <a:latin typeface="Calibri"/>
                <a:ea typeface="Calibri"/>
                <a:cs typeface="Calibri"/>
                <a:sym typeface="Calibri"/>
              </a:rPr>
              <a:t>Supply Chain</a:t>
            </a:r>
            <a:endParaRPr sz="8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mt="35000"/>
          </a:blip>
          <a:stretch>
            <a:fillRect/>
          </a:stretch>
        </a:blipFill>
        <a:effectLst/>
      </p:bgPr>
    </p:bg>
    <p:spTree>
      <p:nvGrpSpPr>
        <p:cNvPr id="1" name="Shape 158"/>
        <p:cNvGrpSpPr/>
        <p:nvPr/>
      </p:nvGrpSpPr>
      <p:grpSpPr>
        <a:xfrm>
          <a:off x="0" y="0"/>
          <a:ext cx="0" cy="0"/>
          <a:chOff x="0" y="0"/>
          <a:chExt cx="0" cy="0"/>
        </a:xfrm>
      </p:grpSpPr>
      <p:grpSp>
        <p:nvGrpSpPr>
          <p:cNvPr id="159" name="Google Shape;159;p30"/>
          <p:cNvGrpSpPr/>
          <p:nvPr/>
        </p:nvGrpSpPr>
        <p:grpSpPr>
          <a:xfrm>
            <a:off x="444828" y="130488"/>
            <a:ext cx="4636758" cy="4882156"/>
            <a:chOff x="5229581" y="94885"/>
            <a:chExt cx="6182344" cy="6509542"/>
          </a:xfrm>
        </p:grpSpPr>
        <p:cxnSp>
          <p:nvCxnSpPr>
            <p:cNvPr id="160" name="Google Shape;160;p30"/>
            <p:cNvCxnSpPr>
              <a:stCxn id="161" idx="3"/>
            </p:cNvCxnSpPr>
            <p:nvPr/>
          </p:nvCxnSpPr>
          <p:spPr>
            <a:xfrm rot="10800000">
              <a:off x="8326537" y="1334378"/>
              <a:ext cx="11700" cy="3809100"/>
            </a:xfrm>
            <a:prstGeom prst="straightConnector1">
              <a:avLst/>
            </a:prstGeom>
            <a:noFill/>
            <a:ln w="28575" cap="rnd" cmpd="sng">
              <a:solidFill>
                <a:srgbClr val="00B050"/>
              </a:solidFill>
              <a:prstDash val="dot"/>
              <a:miter lim="800000"/>
              <a:headEnd type="none" w="sm" len="sm"/>
              <a:tailEnd type="none" w="sm" len="sm"/>
            </a:ln>
          </p:spPr>
        </p:cxnSp>
        <p:cxnSp>
          <p:nvCxnSpPr>
            <p:cNvPr id="162" name="Google Shape;162;p30"/>
            <p:cNvCxnSpPr/>
            <p:nvPr/>
          </p:nvCxnSpPr>
          <p:spPr>
            <a:xfrm rot="10800000">
              <a:off x="6231885" y="2217794"/>
              <a:ext cx="1929300" cy="962100"/>
            </a:xfrm>
            <a:prstGeom prst="straightConnector1">
              <a:avLst/>
            </a:prstGeom>
            <a:noFill/>
            <a:ln w="28575" cap="rnd" cmpd="sng">
              <a:solidFill>
                <a:srgbClr val="00B050"/>
              </a:solidFill>
              <a:prstDash val="dot"/>
              <a:miter lim="800000"/>
              <a:headEnd type="none" w="sm" len="sm"/>
              <a:tailEnd type="none" w="sm" len="sm"/>
            </a:ln>
          </p:spPr>
        </p:cxnSp>
        <p:cxnSp>
          <p:nvCxnSpPr>
            <p:cNvPr id="163" name="Google Shape;163;p30"/>
            <p:cNvCxnSpPr/>
            <p:nvPr/>
          </p:nvCxnSpPr>
          <p:spPr>
            <a:xfrm rot="10800000" flipH="1">
              <a:off x="8465449" y="2382132"/>
              <a:ext cx="1654800" cy="819300"/>
            </a:xfrm>
            <a:prstGeom prst="straightConnector1">
              <a:avLst/>
            </a:prstGeom>
            <a:noFill/>
            <a:ln w="28575" cap="rnd" cmpd="sng">
              <a:solidFill>
                <a:srgbClr val="00B050"/>
              </a:solidFill>
              <a:prstDash val="dot"/>
              <a:miter lim="800000"/>
              <a:headEnd type="none" w="sm" len="sm"/>
              <a:tailEnd type="none" w="sm" len="sm"/>
            </a:ln>
          </p:spPr>
        </p:cxnSp>
        <p:cxnSp>
          <p:nvCxnSpPr>
            <p:cNvPr id="164" name="Google Shape;164;p30"/>
            <p:cNvCxnSpPr/>
            <p:nvPr/>
          </p:nvCxnSpPr>
          <p:spPr>
            <a:xfrm flipH="1">
              <a:off x="6171969" y="3381002"/>
              <a:ext cx="2205600" cy="1152900"/>
            </a:xfrm>
            <a:prstGeom prst="straightConnector1">
              <a:avLst/>
            </a:prstGeom>
            <a:noFill/>
            <a:ln w="28575" cap="rnd" cmpd="sng">
              <a:solidFill>
                <a:srgbClr val="00B050"/>
              </a:solidFill>
              <a:prstDash val="dot"/>
              <a:miter lim="800000"/>
              <a:headEnd type="none" w="sm" len="sm"/>
              <a:tailEnd type="none" w="sm" len="sm"/>
            </a:ln>
          </p:spPr>
        </p:cxnSp>
        <p:cxnSp>
          <p:nvCxnSpPr>
            <p:cNvPr id="165" name="Google Shape;165;p30"/>
            <p:cNvCxnSpPr/>
            <p:nvPr/>
          </p:nvCxnSpPr>
          <p:spPr>
            <a:xfrm>
              <a:off x="8443998" y="3493073"/>
              <a:ext cx="2135100" cy="1030500"/>
            </a:xfrm>
            <a:prstGeom prst="straightConnector1">
              <a:avLst/>
            </a:prstGeom>
            <a:noFill/>
            <a:ln w="28575" cap="rnd" cmpd="sng">
              <a:solidFill>
                <a:srgbClr val="00B050"/>
              </a:solidFill>
              <a:prstDash val="dot"/>
              <a:miter lim="800000"/>
              <a:headEnd type="none" w="sm" len="sm"/>
              <a:tailEnd type="none" w="sm" len="sm"/>
            </a:ln>
          </p:spPr>
        </p:cxnSp>
        <p:grpSp>
          <p:nvGrpSpPr>
            <p:cNvPr id="166" name="Google Shape;166;p30"/>
            <p:cNvGrpSpPr/>
            <p:nvPr/>
          </p:nvGrpSpPr>
          <p:grpSpPr>
            <a:xfrm>
              <a:off x="5229581" y="94885"/>
              <a:ext cx="6182344" cy="6509542"/>
              <a:chOff x="3523744" y="-1188520"/>
              <a:chExt cx="6926220" cy="7292787"/>
            </a:xfrm>
          </p:grpSpPr>
          <p:cxnSp>
            <p:nvCxnSpPr>
              <p:cNvPr id="167" name="Google Shape;167;p30"/>
              <p:cNvCxnSpPr/>
              <p:nvPr/>
            </p:nvCxnSpPr>
            <p:spPr>
              <a:xfrm rot="10800000" flipH="1">
                <a:off x="4653693" y="2466376"/>
                <a:ext cx="4783500" cy="42900"/>
              </a:xfrm>
              <a:prstGeom prst="straightConnector1">
                <a:avLst/>
              </a:prstGeom>
              <a:noFill/>
              <a:ln w="28575" cap="rnd" cmpd="sng">
                <a:solidFill>
                  <a:srgbClr val="00B050"/>
                </a:solidFill>
                <a:prstDash val="dot"/>
                <a:miter lim="800000"/>
                <a:headEnd type="none" w="sm" len="sm"/>
                <a:tailEnd type="none" w="sm" len="sm"/>
              </a:ln>
            </p:spPr>
          </p:cxnSp>
          <p:cxnSp>
            <p:nvCxnSpPr>
              <p:cNvPr id="168" name="Google Shape;168;p30"/>
              <p:cNvCxnSpPr/>
              <p:nvPr/>
            </p:nvCxnSpPr>
            <p:spPr>
              <a:xfrm rot="10800000" flipH="1">
                <a:off x="5850518" y="559379"/>
                <a:ext cx="2396400" cy="3810000"/>
              </a:xfrm>
              <a:prstGeom prst="straightConnector1">
                <a:avLst/>
              </a:prstGeom>
              <a:noFill/>
              <a:ln w="28575" cap="rnd" cmpd="sng">
                <a:solidFill>
                  <a:srgbClr val="00B050"/>
                </a:solidFill>
                <a:prstDash val="dot"/>
                <a:miter lim="800000"/>
                <a:headEnd type="none" w="sm" len="sm"/>
                <a:tailEnd type="none" w="sm" len="sm"/>
              </a:ln>
            </p:spPr>
          </p:cxnSp>
          <p:cxnSp>
            <p:nvCxnSpPr>
              <p:cNvPr id="169" name="Google Shape;169;p30"/>
              <p:cNvCxnSpPr/>
              <p:nvPr/>
            </p:nvCxnSpPr>
            <p:spPr>
              <a:xfrm rot="10800000">
                <a:off x="5783107" y="537478"/>
                <a:ext cx="2573400" cy="3831900"/>
              </a:xfrm>
              <a:prstGeom prst="straightConnector1">
                <a:avLst/>
              </a:prstGeom>
              <a:noFill/>
              <a:ln w="28575" cap="rnd" cmpd="sng">
                <a:solidFill>
                  <a:srgbClr val="00B050"/>
                </a:solidFill>
                <a:prstDash val="dot"/>
                <a:miter lim="800000"/>
                <a:headEnd type="none" w="sm" len="sm"/>
                <a:tailEnd type="none" w="sm" len="sm"/>
              </a:ln>
            </p:spPr>
          </p:cxnSp>
          <p:grpSp>
            <p:nvGrpSpPr>
              <p:cNvPr id="170" name="Google Shape;170;p30"/>
              <p:cNvGrpSpPr/>
              <p:nvPr/>
            </p:nvGrpSpPr>
            <p:grpSpPr>
              <a:xfrm>
                <a:off x="3523744" y="-1188520"/>
                <a:ext cx="6926220" cy="7292787"/>
                <a:chOff x="3744323" y="696379"/>
                <a:chExt cx="6926220" cy="7292787"/>
              </a:xfrm>
            </p:grpSpPr>
            <p:grpSp>
              <p:nvGrpSpPr>
                <p:cNvPr id="171" name="Google Shape;171;p30"/>
                <p:cNvGrpSpPr/>
                <p:nvPr/>
              </p:nvGrpSpPr>
              <p:grpSpPr>
                <a:xfrm>
                  <a:off x="3744323" y="696379"/>
                  <a:ext cx="6926220" cy="7292787"/>
                  <a:chOff x="4063857" y="-1290839"/>
                  <a:chExt cx="7779648" cy="8191382"/>
                </a:xfrm>
              </p:grpSpPr>
              <p:grpSp>
                <p:nvGrpSpPr>
                  <p:cNvPr id="172" name="Google Shape;172;p30"/>
                  <p:cNvGrpSpPr/>
                  <p:nvPr/>
                </p:nvGrpSpPr>
                <p:grpSpPr>
                  <a:xfrm>
                    <a:off x="4318776" y="-1290839"/>
                    <a:ext cx="7306210" cy="8191382"/>
                    <a:chOff x="4864496" y="-643370"/>
                    <a:chExt cx="6551480" cy="7345213"/>
                  </a:xfrm>
                </p:grpSpPr>
                <p:sp>
                  <p:nvSpPr>
                    <p:cNvPr id="173" name="Google Shape;173;p30"/>
                    <p:cNvSpPr/>
                    <p:nvPr/>
                  </p:nvSpPr>
                  <p:spPr>
                    <a:xfrm rot="5400000">
                      <a:off x="5607519" y="2277002"/>
                      <a:ext cx="1648500" cy="1476000"/>
                    </a:xfrm>
                    <a:prstGeom prst="hexagon">
                      <a:avLst>
                        <a:gd name="adj" fmla="val 25000"/>
                        <a:gd name="vf" fmla="val 115470"/>
                      </a:avLst>
                    </a:prstGeom>
                    <a:solidFill>
                      <a:schemeClr val="lt1"/>
                    </a:solidFill>
                    <a:ln w="28575" cap="flat" cmpd="sng">
                      <a:solidFill>
                        <a:srgbClr val="25984E"/>
                      </a:solidFill>
                      <a:prstDash val="solid"/>
                      <a:round/>
                      <a:headEnd type="none" w="sm" len="sm"/>
                      <a:tailEnd type="none" w="sm" len="sm"/>
                    </a:ln>
                    <a:effectLst>
                      <a:outerShdw blurRad="165100" dist="38100" dir="3720000" sx="99000" sy="99000" algn="tl" rotWithShape="0">
                        <a:srgbClr val="000000">
                          <a:alpha val="40000"/>
                        </a:srgbClr>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4" name="Google Shape;174;p30"/>
                    <p:cNvSpPr/>
                    <p:nvPr/>
                  </p:nvSpPr>
                  <p:spPr>
                    <a:xfrm rot="5400000">
                      <a:off x="8163758" y="841917"/>
                      <a:ext cx="1648500" cy="1476000"/>
                    </a:xfrm>
                    <a:prstGeom prst="hexagon">
                      <a:avLst>
                        <a:gd name="adj" fmla="val 25000"/>
                        <a:gd name="vf" fmla="val 115470"/>
                      </a:avLst>
                    </a:prstGeom>
                    <a:solidFill>
                      <a:schemeClr val="lt1"/>
                    </a:solidFill>
                    <a:ln w="28575" cap="flat" cmpd="sng">
                      <a:solidFill>
                        <a:srgbClr val="25984E"/>
                      </a:solidFill>
                      <a:prstDash val="solid"/>
                      <a:round/>
                      <a:headEnd type="none" w="sm" len="sm"/>
                      <a:tailEnd type="none" w="sm" len="sm"/>
                    </a:ln>
                    <a:effectLst>
                      <a:outerShdw blurRad="165100" dist="38100" dir="3720000" sx="99000" sy="99000" algn="tl" rotWithShape="0">
                        <a:srgbClr val="000000">
                          <a:alpha val="40000"/>
                        </a:srgbClr>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5" name="Google Shape;175;p30"/>
                    <p:cNvSpPr/>
                    <p:nvPr/>
                  </p:nvSpPr>
                  <p:spPr>
                    <a:xfrm rot="5400000">
                      <a:off x="4778246" y="3727304"/>
                      <a:ext cx="1648500" cy="1476000"/>
                    </a:xfrm>
                    <a:prstGeom prst="hexagon">
                      <a:avLst>
                        <a:gd name="adj" fmla="val 25000"/>
                        <a:gd name="vf" fmla="val 115470"/>
                      </a:avLst>
                    </a:prstGeom>
                    <a:solidFill>
                      <a:schemeClr val="lt1"/>
                    </a:solidFill>
                    <a:ln w="28575" cap="flat" cmpd="sng">
                      <a:solidFill>
                        <a:srgbClr val="25984E"/>
                      </a:solidFill>
                      <a:prstDash val="solid"/>
                      <a:round/>
                      <a:headEnd type="none" w="sm" len="sm"/>
                      <a:tailEnd type="none" w="sm" len="sm"/>
                    </a:ln>
                    <a:effectLst>
                      <a:outerShdw blurRad="165100" dist="38100" dir="3720000" sx="99000" sy="99000" algn="tl" rotWithShape="0">
                        <a:srgbClr val="000000">
                          <a:alpha val="40000"/>
                        </a:srgbClr>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6" name="Google Shape;176;p30"/>
                    <p:cNvSpPr/>
                    <p:nvPr/>
                  </p:nvSpPr>
                  <p:spPr>
                    <a:xfrm rot="5400000">
                      <a:off x="8157145" y="3743433"/>
                      <a:ext cx="1648500" cy="1476000"/>
                    </a:xfrm>
                    <a:prstGeom prst="hexagon">
                      <a:avLst>
                        <a:gd name="adj" fmla="val 25000"/>
                        <a:gd name="vf" fmla="val 115470"/>
                      </a:avLst>
                    </a:prstGeom>
                    <a:solidFill>
                      <a:schemeClr val="lt1"/>
                    </a:solidFill>
                    <a:ln w="28575" cap="flat" cmpd="sng">
                      <a:solidFill>
                        <a:srgbClr val="25984E"/>
                      </a:solidFill>
                      <a:prstDash val="solid"/>
                      <a:round/>
                      <a:headEnd type="none" w="sm" len="sm"/>
                      <a:tailEnd type="none" w="sm" len="sm"/>
                    </a:ln>
                    <a:effectLst>
                      <a:outerShdw blurRad="165100" dist="38100" dir="3720000" sx="99000" sy="99000" algn="tl" rotWithShape="0">
                        <a:srgbClr val="000000">
                          <a:alpha val="40000"/>
                        </a:srgbClr>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7" name="Google Shape;177;p30"/>
                    <p:cNvSpPr/>
                    <p:nvPr/>
                  </p:nvSpPr>
                  <p:spPr>
                    <a:xfrm rot="5400000">
                      <a:off x="6463551" y="3743440"/>
                      <a:ext cx="1648500" cy="1476000"/>
                    </a:xfrm>
                    <a:prstGeom prst="hexagon">
                      <a:avLst>
                        <a:gd name="adj" fmla="val 25000"/>
                        <a:gd name="vf" fmla="val 115470"/>
                      </a:avLst>
                    </a:prstGeom>
                    <a:solidFill>
                      <a:schemeClr val="lt1"/>
                    </a:solidFill>
                    <a:ln w="28575" cap="flat" cmpd="sng">
                      <a:solidFill>
                        <a:srgbClr val="25984E"/>
                      </a:solidFill>
                      <a:prstDash val="solid"/>
                      <a:round/>
                      <a:headEnd type="none" w="sm" len="sm"/>
                      <a:tailEnd type="none" w="sm" len="sm"/>
                    </a:ln>
                    <a:effectLst>
                      <a:outerShdw blurRad="165100" dist="38100" dir="3720000" sx="99000" sy="99000" algn="tl" rotWithShape="0">
                        <a:srgbClr val="000000">
                          <a:alpha val="40000"/>
                        </a:srgbClr>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8" name="Google Shape;178;p30"/>
                    <p:cNvSpPr/>
                    <p:nvPr/>
                  </p:nvSpPr>
                  <p:spPr>
                    <a:xfrm rot="5400000">
                      <a:off x="9027010" y="2280139"/>
                      <a:ext cx="1648500" cy="1476000"/>
                    </a:xfrm>
                    <a:prstGeom prst="hexagon">
                      <a:avLst>
                        <a:gd name="adj" fmla="val 25000"/>
                        <a:gd name="vf" fmla="val 115470"/>
                      </a:avLst>
                    </a:prstGeom>
                    <a:solidFill>
                      <a:schemeClr val="lt1"/>
                    </a:solidFill>
                    <a:ln w="28575" cap="flat" cmpd="sng">
                      <a:solidFill>
                        <a:srgbClr val="25984E"/>
                      </a:solidFill>
                      <a:prstDash val="solid"/>
                      <a:round/>
                      <a:headEnd type="none" w="sm" len="sm"/>
                      <a:tailEnd type="none" w="sm" len="sm"/>
                    </a:ln>
                    <a:effectLst>
                      <a:outerShdw blurRad="165100" dist="38100" dir="3720000" sx="99000" sy="99000" algn="tl" rotWithShape="0">
                        <a:srgbClr val="000000">
                          <a:alpha val="40000"/>
                        </a:srgbClr>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9" name="Google Shape;179;p30"/>
                    <p:cNvSpPr/>
                    <p:nvPr/>
                  </p:nvSpPr>
                  <p:spPr>
                    <a:xfrm rot="5400000">
                      <a:off x="7310044" y="-557120"/>
                      <a:ext cx="1648500" cy="1476000"/>
                    </a:xfrm>
                    <a:prstGeom prst="hexagon">
                      <a:avLst>
                        <a:gd name="adj" fmla="val 25000"/>
                        <a:gd name="vf" fmla="val 115470"/>
                      </a:avLst>
                    </a:prstGeom>
                    <a:solidFill>
                      <a:schemeClr val="lt1"/>
                    </a:solidFill>
                    <a:ln w="28575" cap="flat" cmpd="sng">
                      <a:solidFill>
                        <a:srgbClr val="25984E"/>
                      </a:solidFill>
                      <a:prstDash val="solid"/>
                      <a:round/>
                      <a:headEnd type="none" w="sm" len="sm"/>
                      <a:tailEnd type="none" w="sm" len="sm"/>
                    </a:ln>
                    <a:effectLst>
                      <a:outerShdw blurRad="165100" dist="38100" dir="3720000" sx="99000" sy="99000" algn="tl" rotWithShape="0">
                        <a:srgbClr val="000000">
                          <a:alpha val="40000"/>
                        </a:srgbClr>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0" name="Google Shape;180;p30"/>
                    <p:cNvSpPr/>
                    <p:nvPr/>
                  </p:nvSpPr>
                  <p:spPr>
                    <a:xfrm rot="5400000">
                      <a:off x="4808602" y="829883"/>
                      <a:ext cx="1648500" cy="1476000"/>
                    </a:xfrm>
                    <a:prstGeom prst="hexagon">
                      <a:avLst>
                        <a:gd name="adj" fmla="val 25000"/>
                        <a:gd name="vf" fmla="val 115470"/>
                      </a:avLst>
                    </a:prstGeom>
                    <a:solidFill>
                      <a:schemeClr val="lt1"/>
                    </a:solidFill>
                    <a:ln w="28575" cap="flat" cmpd="sng">
                      <a:solidFill>
                        <a:srgbClr val="25984E"/>
                      </a:solidFill>
                      <a:prstDash val="solid"/>
                      <a:round/>
                      <a:headEnd type="none" w="sm" len="sm"/>
                      <a:tailEnd type="none" w="sm" len="sm"/>
                    </a:ln>
                    <a:effectLst>
                      <a:outerShdw blurRad="165100" dist="38100" dir="3720000" sx="99000" sy="99000" algn="tl" rotWithShape="0">
                        <a:srgbClr val="000000">
                          <a:alpha val="40000"/>
                        </a:srgbClr>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1" name="Google Shape;181;p30"/>
                    <p:cNvSpPr/>
                    <p:nvPr/>
                  </p:nvSpPr>
                  <p:spPr>
                    <a:xfrm rot="5400000">
                      <a:off x="9851937" y="3754766"/>
                      <a:ext cx="1648500" cy="1476000"/>
                    </a:xfrm>
                    <a:prstGeom prst="hexagon">
                      <a:avLst>
                        <a:gd name="adj" fmla="val 25000"/>
                        <a:gd name="vf" fmla="val 115470"/>
                      </a:avLst>
                    </a:prstGeom>
                    <a:solidFill>
                      <a:schemeClr val="lt1"/>
                    </a:solidFill>
                    <a:ln w="28575" cap="flat" cmpd="sng">
                      <a:solidFill>
                        <a:srgbClr val="25984E"/>
                      </a:solidFill>
                      <a:prstDash val="solid"/>
                      <a:round/>
                      <a:headEnd type="none" w="sm" len="sm"/>
                      <a:tailEnd type="none" w="sm" len="sm"/>
                    </a:ln>
                    <a:effectLst>
                      <a:outerShdw blurRad="165100" dist="38100" dir="3720000" sx="99000" sy="99000" algn="tl" rotWithShape="0">
                        <a:srgbClr val="000000">
                          <a:alpha val="40000"/>
                        </a:srgbClr>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2" name="Google Shape;182;p30"/>
                    <p:cNvSpPr/>
                    <p:nvPr/>
                  </p:nvSpPr>
                  <p:spPr>
                    <a:xfrm rot="5400000">
                      <a:off x="6460760" y="833942"/>
                      <a:ext cx="1648500" cy="1476000"/>
                    </a:xfrm>
                    <a:prstGeom prst="hexagon">
                      <a:avLst>
                        <a:gd name="adj" fmla="val 25000"/>
                        <a:gd name="vf" fmla="val 115470"/>
                      </a:avLst>
                    </a:prstGeom>
                    <a:solidFill>
                      <a:schemeClr val="lt1"/>
                    </a:solidFill>
                    <a:ln w="28575" cap="flat" cmpd="sng">
                      <a:solidFill>
                        <a:srgbClr val="25984E"/>
                      </a:solidFill>
                      <a:prstDash val="solid"/>
                      <a:round/>
                      <a:headEnd type="none" w="sm" len="sm"/>
                      <a:tailEnd type="none" w="sm" len="sm"/>
                    </a:ln>
                    <a:effectLst>
                      <a:outerShdw blurRad="165100" dist="38100" dir="3720000" sx="99000" sy="99000" algn="tl" rotWithShape="0">
                        <a:srgbClr val="000000">
                          <a:alpha val="40000"/>
                        </a:srgbClr>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3" name="Google Shape;183;p30"/>
                    <p:cNvSpPr/>
                    <p:nvPr/>
                  </p:nvSpPr>
                  <p:spPr>
                    <a:xfrm rot="5400000">
                      <a:off x="9853726" y="832072"/>
                      <a:ext cx="1648500" cy="1476000"/>
                    </a:xfrm>
                    <a:prstGeom prst="hexagon">
                      <a:avLst>
                        <a:gd name="adj" fmla="val 25000"/>
                        <a:gd name="vf" fmla="val 115470"/>
                      </a:avLst>
                    </a:prstGeom>
                    <a:solidFill>
                      <a:schemeClr val="lt1"/>
                    </a:solidFill>
                    <a:ln w="28575" cap="flat" cmpd="sng">
                      <a:solidFill>
                        <a:srgbClr val="25984E"/>
                      </a:solidFill>
                      <a:prstDash val="solid"/>
                      <a:round/>
                      <a:headEnd type="none" w="sm" len="sm"/>
                      <a:tailEnd type="none" w="sm" len="sm"/>
                    </a:ln>
                    <a:effectLst>
                      <a:outerShdw blurRad="165100" dist="38100" dir="3720000" sx="99000" sy="99000" algn="tl" rotWithShape="0">
                        <a:srgbClr val="000000">
                          <a:alpha val="40000"/>
                        </a:srgbClr>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1" name="Google Shape;161;p30"/>
                    <p:cNvSpPr/>
                    <p:nvPr/>
                  </p:nvSpPr>
                  <p:spPr>
                    <a:xfrm rot="5400000">
                      <a:off x="7319394" y="5139593"/>
                      <a:ext cx="1648500" cy="1476000"/>
                    </a:xfrm>
                    <a:prstGeom prst="hexagon">
                      <a:avLst>
                        <a:gd name="adj" fmla="val 25000"/>
                        <a:gd name="vf" fmla="val 115470"/>
                      </a:avLst>
                    </a:prstGeom>
                    <a:solidFill>
                      <a:schemeClr val="lt1"/>
                    </a:solidFill>
                    <a:ln w="28575" cap="flat" cmpd="sng">
                      <a:solidFill>
                        <a:srgbClr val="25984E"/>
                      </a:solidFill>
                      <a:prstDash val="solid"/>
                      <a:round/>
                      <a:headEnd type="none" w="sm" len="sm"/>
                      <a:tailEnd type="none" w="sm" len="sm"/>
                    </a:ln>
                    <a:effectLst>
                      <a:outerShdw blurRad="165100" dist="38100" dir="3720000" sx="99000" sy="99000" algn="tl" rotWithShape="0">
                        <a:srgbClr val="000000">
                          <a:alpha val="40000"/>
                        </a:srgbClr>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184" name="Google Shape;184;p30"/>
                  <p:cNvSpPr txBox="1"/>
                  <p:nvPr/>
                </p:nvSpPr>
                <p:spPr>
                  <a:xfrm>
                    <a:off x="7428962" y="6274934"/>
                    <a:ext cx="1148100" cy="2154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PASSPORTS</a:t>
                    </a:r>
                    <a:endParaRPr sz="600" b="1" i="0" u="none" strike="noStrike" cap="none">
                      <a:solidFill>
                        <a:schemeClr val="dk1"/>
                      </a:solidFill>
                      <a:latin typeface="Arial"/>
                      <a:ea typeface="Arial"/>
                      <a:cs typeface="Arial"/>
                      <a:sym typeface="Arial"/>
                    </a:endParaRPr>
                  </a:p>
                </p:txBody>
              </p:sp>
              <p:pic>
                <p:nvPicPr>
                  <p:cNvPr id="185" name="Google Shape;185;p30"/>
                  <p:cNvPicPr preferRelativeResize="0"/>
                  <p:nvPr/>
                </p:nvPicPr>
                <p:blipFill rotWithShape="1">
                  <a:blip r:embed="rId4">
                    <a:alphaModFix/>
                  </a:blip>
                  <a:srcRect/>
                  <a:stretch/>
                </p:blipFill>
                <p:spPr>
                  <a:xfrm>
                    <a:off x="7577207" y="5362247"/>
                    <a:ext cx="767895" cy="835985"/>
                  </a:xfrm>
                  <a:prstGeom prst="rect">
                    <a:avLst/>
                  </a:prstGeom>
                  <a:noFill/>
                  <a:ln>
                    <a:noFill/>
                  </a:ln>
                </p:spPr>
              </p:pic>
              <p:pic>
                <p:nvPicPr>
                  <p:cNvPr id="186" name="Google Shape;186;p30"/>
                  <p:cNvPicPr preferRelativeResize="0"/>
                  <p:nvPr/>
                </p:nvPicPr>
                <p:blipFill rotWithShape="1">
                  <a:blip r:embed="rId5">
                    <a:alphaModFix/>
                  </a:blip>
                  <a:srcRect/>
                  <a:stretch/>
                </p:blipFill>
                <p:spPr>
                  <a:xfrm>
                    <a:off x="10466170" y="3916238"/>
                    <a:ext cx="657908" cy="657908"/>
                  </a:xfrm>
                  <a:prstGeom prst="rect">
                    <a:avLst/>
                  </a:prstGeom>
                  <a:noFill/>
                  <a:ln>
                    <a:noFill/>
                  </a:ln>
                </p:spPr>
              </p:pic>
              <p:pic>
                <p:nvPicPr>
                  <p:cNvPr id="187" name="Google Shape;187;p30"/>
                  <p:cNvPicPr preferRelativeResize="0"/>
                  <p:nvPr/>
                </p:nvPicPr>
                <p:blipFill rotWithShape="1">
                  <a:blip r:embed="rId6">
                    <a:alphaModFix/>
                  </a:blip>
                  <a:srcRect/>
                  <a:stretch/>
                </p:blipFill>
                <p:spPr>
                  <a:xfrm>
                    <a:off x="6601476" y="3789103"/>
                    <a:ext cx="794374" cy="798156"/>
                  </a:xfrm>
                  <a:prstGeom prst="rect">
                    <a:avLst/>
                  </a:prstGeom>
                  <a:noFill/>
                  <a:ln>
                    <a:noFill/>
                  </a:ln>
                </p:spPr>
              </p:pic>
              <p:pic>
                <p:nvPicPr>
                  <p:cNvPr id="188" name="Google Shape;188;p30"/>
                  <p:cNvPicPr preferRelativeResize="0"/>
                  <p:nvPr/>
                </p:nvPicPr>
                <p:blipFill rotWithShape="1">
                  <a:blip r:embed="rId7">
                    <a:alphaModFix/>
                  </a:blip>
                  <a:srcRect/>
                  <a:stretch/>
                </p:blipFill>
                <p:spPr>
                  <a:xfrm>
                    <a:off x="9472896" y="2205807"/>
                    <a:ext cx="807473" cy="783420"/>
                  </a:xfrm>
                  <a:prstGeom prst="rect">
                    <a:avLst/>
                  </a:prstGeom>
                  <a:noFill/>
                  <a:ln>
                    <a:noFill/>
                  </a:ln>
                </p:spPr>
              </p:pic>
              <p:pic>
                <p:nvPicPr>
                  <p:cNvPr id="189" name="Google Shape;189;p30"/>
                  <p:cNvPicPr preferRelativeResize="0"/>
                  <p:nvPr/>
                </p:nvPicPr>
                <p:blipFill rotWithShape="1">
                  <a:blip r:embed="rId8">
                    <a:alphaModFix/>
                  </a:blip>
                  <a:srcRect/>
                  <a:stretch/>
                </p:blipFill>
                <p:spPr>
                  <a:xfrm>
                    <a:off x="4884193" y="590222"/>
                    <a:ext cx="603197" cy="783833"/>
                  </a:xfrm>
                  <a:prstGeom prst="rect">
                    <a:avLst/>
                  </a:prstGeom>
                  <a:noFill/>
                  <a:ln>
                    <a:noFill/>
                  </a:ln>
                </p:spPr>
              </p:pic>
              <p:pic>
                <p:nvPicPr>
                  <p:cNvPr id="190" name="Google Shape;190;p30"/>
                  <p:cNvPicPr preferRelativeResize="0"/>
                  <p:nvPr/>
                </p:nvPicPr>
                <p:blipFill rotWithShape="1">
                  <a:blip r:embed="rId9">
                    <a:alphaModFix/>
                  </a:blip>
                  <a:srcRect/>
                  <a:stretch/>
                </p:blipFill>
                <p:spPr>
                  <a:xfrm>
                    <a:off x="8565975" y="3759557"/>
                    <a:ext cx="790590" cy="881375"/>
                  </a:xfrm>
                  <a:prstGeom prst="rect">
                    <a:avLst/>
                  </a:prstGeom>
                  <a:noFill/>
                  <a:ln>
                    <a:noFill/>
                  </a:ln>
                </p:spPr>
              </p:pic>
              <p:pic>
                <p:nvPicPr>
                  <p:cNvPr id="191" name="Google Shape;191;p30"/>
                  <p:cNvPicPr preferRelativeResize="0"/>
                  <p:nvPr/>
                </p:nvPicPr>
                <p:blipFill rotWithShape="1">
                  <a:blip r:embed="rId10">
                    <a:alphaModFix/>
                  </a:blip>
                  <a:srcRect/>
                  <a:stretch/>
                </p:blipFill>
                <p:spPr>
                  <a:xfrm>
                    <a:off x="7539164" y="-1049222"/>
                    <a:ext cx="854898" cy="854898"/>
                  </a:xfrm>
                  <a:prstGeom prst="rect">
                    <a:avLst/>
                  </a:prstGeom>
                  <a:noFill/>
                  <a:ln>
                    <a:noFill/>
                  </a:ln>
                </p:spPr>
              </p:pic>
              <p:pic>
                <p:nvPicPr>
                  <p:cNvPr id="192" name="Google Shape;192;p30"/>
                  <p:cNvPicPr preferRelativeResize="0"/>
                  <p:nvPr/>
                </p:nvPicPr>
                <p:blipFill rotWithShape="1">
                  <a:blip r:embed="rId11">
                    <a:alphaModFix/>
                  </a:blip>
                  <a:srcRect/>
                  <a:stretch/>
                </p:blipFill>
                <p:spPr>
                  <a:xfrm>
                    <a:off x="10422268" y="527446"/>
                    <a:ext cx="760329" cy="888941"/>
                  </a:xfrm>
                  <a:prstGeom prst="rect">
                    <a:avLst/>
                  </a:prstGeom>
                  <a:noFill/>
                  <a:ln>
                    <a:noFill/>
                  </a:ln>
                </p:spPr>
              </p:pic>
              <p:pic>
                <p:nvPicPr>
                  <p:cNvPr id="193" name="Google Shape;193;p30"/>
                  <p:cNvPicPr preferRelativeResize="0"/>
                  <p:nvPr/>
                </p:nvPicPr>
                <p:blipFill rotWithShape="1">
                  <a:blip r:embed="rId12">
                    <a:alphaModFix/>
                  </a:blip>
                  <a:srcRect/>
                  <a:stretch/>
                </p:blipFill>
                <p:spPr>
                  <a:xfrm>
                    <a:off x="5786727" y="2169946"/>
                    <a:ext cx="771678" cy="820852"/>
                  </a:xfrm>
                  <a:prstGeom prst="rect">
                    <a:avLst/>
                  </a:prstGeom>
                  <a:noFill/>
                  <a:ln>
                    <a:noFill/>
                  </a:ln>
                </p:spPr>
              </p:pic>
              <p:pic>
                <p:nvPicPr>
                  <p:cNvPr id="194" name="Google Shape;194;p30"/>
                  <p:cNvPicPr preferRelativeResize="0"/>
                  <p:nvPr/>
                </p:nvPicPr>
                <p:blipFill rotWithShape="1">
                  <a:blip r:embed="rId13">
                    <a:alphaModFix/>
                  </a:blip>
                  <a:srcRect/>
                  <a:stretch/>
                </p:blipFill>
                <p:spPr>
                  <a:xfrm>
                    <a:off x="4782815" y="3726414"/>
                    <a:ext cx="760330" cy="835985"/>
                  </a:xfrm>
                  <a:prstGeom prst="rect">
                    <a:avLst/>
                  </a:prstGeom>
                  <a:noFill/>
                  <a:ln>
                    <a:noFill/>
                  </a:ln>
                </p:spPr>
              </p:pic>
              <p:pic>
                <p:nvPicPr>
                  <p:cNvPr id="195" name="Google Shape;195;p30"/>
                  <p:cNvPicPr preferRelativeResize="0"/>
                  <p:nvPr/>
                </p:nvPicPr>
                <p:blipFill rotWithShape="1">
                  <a:blip r:embed="rId14">
                    <a:alphaModFix/>
                  </a:blip>
                  <a:srcRect/>
                  <a:stretch/>
                </p:blipFill>
                <p:spPr>
                  <a:xfrm>
                    <a:off x="8627896" y="547599"/>
                    <a:ext cx="577654" cy="747947"/>
                  </a:xfrm>
                  <a:prstGeom prst="rect">
                    <a:avLst/>
                  </a:prstGeom>
                  <a:noFill/>
                  <a:ln>
                    <a:noFill/>
                  </a:ln>
                </p:spPr>
              </p:pic>
              <p:pic>
                <p:nvPicPr>
                  <p:cNvPr id="196" name="Google Shape;196;p30"/>
                  <p:cNvPicPr preferRelativeResize="0"/>
                  <p:nvPr/>
                </p:nvPicPr>
                <p:blipFill rotWithShape="1">
                  <a:blip r:embed="rId15">
                    <a:alphaModFix/>
                  </a:blip>
                  <a:srcRect/>
                  <a:stretch/>
                </p:blipFill>
                <p:spPr>
                  <a:xfrm>
                    <a:off x="6560604" y="570973"/>
                    <a:ext cx="880960" cy="738549"/>
                  </a:xfrm>
                  <a:prstGeom prst="rect">
                    <a:avLst/>
                  </a:prstGeom>
                  <a:noFill/>
                  <a:ln>
                    <a:noFill/>
                  </a:ln>
                </p:spPr>
              </p:pic>
              <p:sp>
                <p:nvSpPr>
                  <p:cNvPr id="197" name="Google Shape;197;p30"/>
                  <p:cNvSpPr txBox="1"/>
                  <p:nvPr/>
                </p:nvSpPr>
                <p:spPr>
                  <a:xfrm>
                    <a:off x="6200888" y="1356622"/>
                    <a:ext cx="1701000" cy="338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IDENTIFICATION &amp;</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BIRTH CERTIFICATES </a:t>
                    </a:r>
                    <a:endParaRPr sz="1100" b="0" i="0" u="none" strike="noStrike" cap="none">
                      <a:solidFill>
                        <a:srgbClr val="000000"/>
                      </a:solidFill>
                      <a:latin typeface="Arial"/>
                      <a:ea typeface="Arial"/>
                      <a:cs typeface="Arial"/>
                      <a:sym typeface="Arial"/>
                    </a:endParaRPr>
                  </a:p>
                </p:txBody>
              </p:sp>
              <p:sp>
                <p:nvSpPr>
                  <p:cNvPr id="198" name="Google Shape;198;p30"/>
                  <p:cNvSpPr txBox="1"/>
                  <p:nvPr/>
                </p:nvSpPr>
                <p:spPr>
                  <a:xfrm>
                    <a:off x="8157408" y="1357314"/>
                    <a:ext cx="1530300" cy="338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TAX CERTIFICATES &amp; BUSINESS REGISTRATION</a:t>
                    </a:r>
                    <a:endParaRPr sz="1100" b="0" i="0" u="none" strike="noStrike" cap="none">
                      <a:solidFill>
                        <a:srgbClr val="000000"/>
                      </a:solidFill>
                      <a:latin typeface="Arial"/>
                      <a:ea typeface="Arial"/>
                      <a:cs typeface="Arial"/>
                      <a:sym typeface="Arial"/>
                    </a:endParaRPr>
                  </a:p>
                </p:txBody>
              </p:sp>
              <p:sp>
                <p:nvSpPr>
                  <p:cNvPr id="199" name="Google Shape;199;p30"/>
                  <p:cNvSpPr txBox="1"/>
                  <p:nvPr/>
                </p:nvSpPr>
                <p:spPr>
                  <a:xfrm>
                    <a:off x="4063857" y="4655043"/>
                    <a:ext cx="2135700" cy="3231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FOOD &amp; PRODUCTS</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00"/>
                      <a:buFont typeface="Arial"/>
                      <a:buNone/>
                    </a:pPr>
                    <a:r>
                      <a:rPr lang="en" sz="500" b="1" i="0" u="none" strike="noStrike" cap="none">
                        <a:solidFill>
                          <a:schemeClr val="dk1"/>
                        </a:solidFill>
                        <a:latin typeface="Arial"/>
                        <a:ea typeface="Arial"/>
                        <a:cs typeface="Arial"/>
                        <a:sym typeface="Arial"/>
                      </a:rPr>
                      <a:t>(TRACK &amp; TRACE)</a:t>
                    </a:r>
                    <a:endParaRPr sz="1100" b="0" i="0" u="none" strike="noStrike" cap="none">
                      <a:solidFill>
                        <a:srgbClr val="000000"/>
                      </a:solidFill>
                      <a:latin typeface="Arial"/>
                      <a:ea typeface="Arial"/>
                      <a:cs typeface="Arial"/>
                      <a:sym typeface="Arial"/>
                    </a:endParaRPr>
                  </a:p>
                </p:txBody>
              </p:sp>
              <p:sp>
                <p:nvSpPr>
                  <p:cNvPr id="200" name="Google Shape;200;p30"/>
                  <p:cNvSpPr txBox="1"/>
                  <p:nvPr/>
                </p:nvSpPr>
                <p:spPr>
                  <a:xfrm>
                    <a:off x="5243573" y="3022281"/>
                    <a:ext cx="1612500" cy="3231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PHARMACEUTICALS</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00"/>
                      <a:buFont typeface="Arial"/>
                      <a:buNone/>
                    </a:pPr>
                    <a:r>
                      <a:rPr lang="en" sz="500" b="1" i="0" u="none" strike="noStrike" cap="none">
                        <a:solidFill>
                          <a:schemeClr val="dk1"/>
                        </a:solidFill>
                        <a:latin typeface="Arial"/>
                        <a:ea typeface="Arial"/>
                        <a:cs typeface="Arial"/>
                        <a:sym typeface="Arial"/>
                      </a:rPr>
                      <a:t>(SERIALIZATION)</a:t>
                    </a:r>
                    <a:endParaRPr sz="500" b="1" i="0" u="none" strike="noStrike" cap="none">
                      <a:solidFill>
                        <a:schemeClr val="dk1"/>
                      </a:solidFill>
                      <a:latin typeface="Arial"/>
                      <a:ea typeface="Arial"/>
                      <a:cs typeface="Arial"/>
                      <a:sym typeface="Arial"/>
                    </a:endParaRPr>
                  </a:p>
                </p:txBody>
              </p:sp>
              <p:sp>
                <p:nvSpPr>
                  <p:cNvPr id="201" name="Google Shape;201;p30"/>
                  <p:cNvSpPr txBox="1"/>
                  <p:nvPr/>
                </p:nvSpPr>
                <p:spPr>
                  <a:xfrm>
                    <a:off x="9810705" y="1392655"/>
                    <a:ext cx="2032800" cy="338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PRECIOUS METALS </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&amp; LUXURY GOODS</a:t>
                    </a:r>
                    <a:endParaRPr sz="1100" b="0" i="0" u="none" strike="noStrike" cap="none">
                      <a:solidFill>
                        <a:srgbClr val="000000"/>
                      </a:solidFill>
                      <a:latin typeface="Arial"/>
                      <a:ea typeface="Arial"/>
                      <a:cs typeface="Arial"/>
                      <a:sym typeface="Arial"/>
                    </a:endParaRPr>
                  </a:p>
                </p:txBody>
              </p:sp>
              <p:sp>
                <p:nvSpPr>
                  <p:cNvPr id="202" name="Google Shape;202;p30"/>
                  <p:cNvSpPr txBox="1"/>
                  <p:nvPr/>
                </p:nvSpPr>
                <p:spPr>
                  <a:xfrm>
                    <a:off x="7094599" y="-128908"/>
                    <a:ext cx="1774200" cy="3231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LEGAL CONTRACTS,</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00"/>
                      <a:buFont typeface="Arial"/>
                      <a:buNone/>
                    </a:pPr>
                    <a:r>
                      <a:rPr lang="en" sz="500" b="1" i="0" u="none" strike="noStrike" cap="none">
                        <a:solidFill>
                          <a:schemeClr val="dk1"/>
                        </a:solidFill>
                        <a:latin typeface="Arial"/>
                        <a:ea typeface="Arial"/>
                        <a:cs typeface="Arial"/>
                        <a:sym typeface="Arial"/>
                      </a:rPr>
                      <a:t>BANK STATEMENTS</a:t>
                    </a:r>
                    <a:endParaRPr sz="1100" b="0" i="0" u="none" strike="noStrike" cap="none">
                      <a:solidFill>
                        <a:srgbClr val="000000"/>
                      </a:solidFill>
                      <a:latin typeface="Arial"/>
                      <a:ea typeface="Arial"/>
                      <a:cs typeface="Arial"/>
                      <a:sym typeface="Arial"/>
                    </a:endParaRPr>
                  </a:p>
                </p:txBody>
              </p:sp>
              <p:sp>
                <p:nvSpPr>
                  <p:cNvPr id="203" name="Google Shape;203;p30"/>
                  <p:cNvSpPr txBox="1"/>
                  <p:nvPr/>
                </p:nvSpPr>
                <p:spPr>
                  <a:xfrm>
                    <a:off x="4352301" y="1394156"/>
                    <a:ext cx="1612500" cy="338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LAND TITLES &amp;</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MORTGAGE DOCS</a:t>
                    </a:r>
                    <a:endParaRPr sz="1100" b="0" i="0" u="none" strike="noStrike" cap="none">
                      <a:solidFill>
                        <a:srgbClr val="000000"/>
                      </a:solidFill>
                      <a:latin typeface="Arial"/>
                      <a:ea typeface="Arial"/>
                      <a:cs typeface="Arial"/>
                      <a:sym typeface="Arial"/>
                    </a:endParaRPr>
                  </a:p>
                </p:txBody>
              </p:sp>
              <p:sp>
                <p:nvSpPr>
                  <p:cNvPr id="204" name="Google Shape;204;p30"/>
                  <p:cNvSpPr txBox="1"/>
                  <p:nvPr/>
                </p:nvSpPr>
                <p:spPr>
                  <a:xfrm>
                    <a:off x="9241158" y="3125197"/>
                    <a:ext cx="1257900" cy="2154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SUPPLY CHAINS</a:t>
                    </a:r>
                    <a:endParaRPr sz="1100" b="0" i="0" u="none" strike="noStrike" cap="none">
                      <a:solidFill>
                        <a:srgbClr val="000000"/>
                      </a:solidFill>
                      <a:latin typeface="Arial"/>
                      <a:ea typeface="Arial"/>
                      <a:cs typeface="Arial"/>
                      <a:sym typeface="Arial"/>
                    </a:endParaRPr>
                  </a:p>
                </p:txBody>
              </p:sp>
              <p:sp>
                <p:nvSpPr>
                  <p:cNvPr id="205" name="Google Shape;205;p30"/>
                  <p:cNvSpPr txBox="1"/>
                  <p:nvPr/>
                </p:nvSpPr>
                <p:spPr>
                  <a:xfrm>
                    <a:off x="5991203" y="4662408"/>
                    <a:ext cx="2090400" cy="338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ORIGINAL EQUIPMENT </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MANUFACTURER</a:t>
                    </a:r>
                    <a:endParaRPr sz="1100" b="0" i="0" u="none" strike="noStrike" cap="none">
                      <a:solidFill>
                        <a:srgbClr val="000000"/>
                      </a:solidFill>
                      <a:latin typeface="Arial"/>
                      <a:ea typeface="Arial"/>
                      <a:cs typeface="Arial"/>
                      <a:sym typeface="Arial"/>
                    </a:endParaRPr>
                  </a:p>
                </p:txBody>
              </p:sp>
              <p:sp>
                <p:nvSpPr>
                  <p:cNvPr id="206" name="Google Shape;206;p30"/>
                  <p:cNvSpPr txBox="1"/>
                  <p:nvPr/>
                </p:nvSpPr>
                <p:spPr>
                  <a:xfrm>
                    <a:off x="8214727" y="4687581"/>
                    <a:ext cx="1362900" cy="338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CERTIFICATES &amp;</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TRANSCRIPTS</a:t>
                    </a:r>
                    <a:endParaRPr sz="1100" b="0" i="0" u="none" strike="noStrike" cap="none">
                      <a:solidFill>
                        <a:srgbClr val="000000"/>
                      </a:solidFill>
                      <a:latin typeface="Arial"/>
                      <a:ea typeface="Arial"/>
                      <a:cs typeface="Arial"/>
                      <a:sym typeface="Arial"/>
                    </a:endParaRPr>
                  </a:p>
                </p:txBody>
              </p:sp>
              <p:sp>
                <p:nvSpPr>
                  <p:cNvPr id="207" name="Google Shape;207;p30"/>
                  <p:cNvSpPr txBox="1"/>
                  <p:nvPr/>
                </p:nvSpPr>
                <p:spPr>
                  <a:xfrm>
                    <a:off x="9837018" y="4690927"/>
                    <a:ext cx="1960800" cy="338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COLLECTIBLES, TOYS</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&amp; ARTWORK</a:t>
                    </a:r>
                    <a:endParaRPr sz="1100" b="0" i="0" u="none" strike="noStrike" cap="none">
                      <a:solidFill>
                        <a:srgbClr val="000000"/>
                      </a:solidFill>
                      <a:latin typeface="Arial"/>
                      <a:ea typeface="Arial"/>
                      <a:cs typeface="Arial"/>
                      <a:sym typeface="Arial"/>
                    </a:endParaRPr>
                  </a:p>
                </p:txBody>
              </p:sp>
            </p:grpSp>
            <p:pic>
              <p:nvPicPr>
                <p:cNvPr id="208" name="Google Shape;208;p30"/>
                <p:cNvPicPr preferRelativeResize="0"/>
                <p:nvPr/>
              </p:nvPicPr>
              <p:blipFill rotWithShape="1">
                <a:blip r:embed="rId16">
                  <a:alphaModFix/>
                </a:blip>
                <a:srcRect/>
                <a:stretch/>
              </p:blipFill>
              <p:spPr>
                <a:xfrm>
                  <a:off x="6360108" y="3513510"/>
                  <a:ext cx="1723742" cy="1654784"/>
                </a:xfrm>
                <a:prstGeom prst="rect">
                  <a:avLst/>
                </a:prstGeom>
                <a:noFill/>
                <a:ln>
                  <a:noFill/>
                </a:ln>
              </p:spPr>
            </p:pic>
          </p:grpSp>
        </p:grpSp>
      </p:grpSp>
      <p:grpSp>
        <p:nvGrpSpPr>
          <p:cNvPr id="209" name="Google Shape;209;p30"/>
          <p:cNvGrpSpPr/>
          <p:nvPr/>
        </p:nvGrpSpPr>
        <p:grpSpPr>
          <a:xfrm>
            <a:off x="5504605" y="-6674"/>
            <a:ext cx="3694075" cy="5149955"/>
            <a:chOff x="7330615" y="-21223"/>
            <a:chExt cx="4925433" cy="6866606"/>
          </a:xfrm>
        </p:grpSpPr>
        <p:sp>
          <p:nvSpPr>
            <p:cNvPr id="210" name="Google Shape;210;p30"/>
            <p:cNvSpPr/>
            <p:nvPr/>
          </p:nvSpPr>
          <p:spPr>
            <a:xfrm>
              <a:off x="7330615" y="-12617"/>
              <a:ext cx="4923600" cy="6858000"/>
            </a:xfrm>
            <a:prstGeom prst="rect">
              <a:avLst/>
            </a:prstGeom>
            <a:blipFill rotWithShape="1">
              <a:blip r:embed="rId17">
                <a:alphaModFix/>
              </a:blip>
              <a:tile tx="0" ty="0" sx="75000" sy="75000" flip="none" algn="tl"/>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11" name="Google Shape;211;p30"/>
            <p:cNvSpPr/>
            <p:nvPr/>
          </p:nvSpPr>
          <p:spPr>
            <a:xfrm>
              <a:off x="7330648" y="-21223"/>
              <a:ext cx="4925400" cy="6858000"/>
            </a:xfrm>
            <a:prstGeom prst="rect">
              <a:avLst/>
            </a:prstGeom>
            <a:gradFill>
              <a:gsLst>
                <a:gs pos="0">
                  <a:srgbClr val="B5D366">
                    <a:alpha val="85490"/>
                  </a:srgbClr>
                </a:gs>
                <a:gs pos="28000">
                  <a:srgbClr val="70BA4D">
                    <a:alpha val="76470"/>
                  </a:srgbClr>
                </a:gs>
                <a:gs pos="66000">
                  <a:srgbClr val="25984E">
                    <a:alpha val="49411"/>
                  </a:srgbClr>
                </a:gs>
                <a:gs pos="100000">
                  <a:srgbClr val="176939">
                    <a:alpha val="49411"/>
                  </a:srgbClr>
                </a:gs>
              </a:gsLst>
              <a:lin ang="660013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12" name="Google Shape;212;p30"/>
            <p:cNvSpPr/>
            <p:nvPr/>
          </p:nvSpPr>
          <p:spPr>
            <a:xfrm>
              <a:off x="7722228" y="867193"/>
              <a:ext cx="4295100" cy="25545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100"/>
                <a:buFont typeface="Arial"/>
                <a:buNone/>
              </a:pPr>
              <a:r>
                <a:rPr lang="en" sz="2100" b="1" i="0" u="none" strike="noStrike" cap="none">
                  <a:solidFill>
                    <a:schemeClr val="lt1"/>
                  </a:solidFill>
                  <a:latin typeface="Arial"/>
                  <a:ea typeface="Arial"/>
                  <a:cs typeface="Arial"/>
                  <a:sym typeface="Arial"/>
                </a:rPr>
                <a:t>VeriDoc Global </a:t>
              </a:r>
              <a:r>
                <a:rPr lang="en" sz="2100" b="0" i="0" u="none" strike="noStrike" cap="none">
                  <a:solidFill>
                    <a:schemeClr val="lt1"/>
                  </a:solidFill>
                  <a:latin typeface="Arial"/>
                  <a:ea typeface="Arial"/>
                  <a:cs typeface="Arial"/>
                  <a:sym typeface="Arial"/>
                </a:rPr>
                <a:t>solves problems across </a:t>
              </a:r>
              <a:r>
                <a:rPr lang="en" sz="2100" b="1" i="0" u="none" strike="noStrike" cap="none">
                  <a:solidFill>
                    <a:schemeClr val="lt1"/>
                  </a:solidFill>
                  <a:latin typeface="Arial"/>
                  <a:ea typeface="Arial"/>
                  <a:cs typeface="Arial"/>
                  <a:sym typeface="Arial"/>
                </a:rPr>
                <a:t>multiple industries </a:t>
              </a:r>
              <a:r>
                <a:rPr lang="en" sz="2100" b="0" i="0" u="none" strike="noStrike" cap="none">
                  <a:solidFill>
                    <a:schemeClr val="lt1"/>
                  </a:solidFill>
                  <a:latin typeface="Arial"/>
                  <a:ea typeface="Arial"/>
                  <a:cs typeface="Arial"/>
                  <a:sym typeface="Arial"/>
                </a:rPr>
                <a:t>with the implementation of </a:t>
              </a:r>
              <a:r>
                <a:rPr lang="en" sz="2100" b="1" i="0" u="none" strike="noStrike" cap="none">
                  <a:solidFill>
                    <a:schemeClr val="lt1"/>
                  </a:solidFill>
                  <a:latin typeface="Arial"/>
                  <a:ea typeface="Arial"/>
                  <a:cs typeface="Arial"/>
                  <a:sym typeface="Arial"/>
                </a:rPr>
                <a:t>smart contracts</a:t>
              </a:r>
              <a:r>
                <a:rPr lang="en" sz="2100" b="0" i="0" u="none" strike="noStrike" cap="none">
                  <a:solidFill>
                    <a:schemeClr val="lt1"/>
                  </a:solidFill>
                  <a:latin typeface="Arial"/>
                  <a:ea typeface="Arial"/>
                  <a:cs typeface="Arial"/>
                  <a:sym typeface="Arial"/>
                </a:rPr>
                <a:t>.</a:t>
              </a:r>
              <a:endParaRPr sz="2100" b="0" i="0" u="none" strike="noStrike" cap="none">
                <a:solidFill>
                  <a:schemeClr val="lt1"/>
                </a:solidFill>
                <a:latin typeface="Arial"/>
                <a:ea typeface="Arial"/>
                <a:cs typeface="Arial"/>
                <a:sym typeface="Arial"/>
              </a:endParaRPr>
            </a:p>
          </p:txBody>
        </p:sp>
        <p:pic>
          <p:nvPicPr>
            <p:cNvPr id="213" name="Google Shape;213;p30"/>
            <p:cNvPicPr preferRelativeResize="0"/>
            <p:nvPr/>
          </p:nvPicPr>
          <p:blipFill rotWithShape="1">
            <a:blip r:embed="rId18">
              <a:alphaModFix/>
            </a:blip>
            <a:srcRect/>
            <a:stretch/>
          </p:blipFill>
          <p:spPr>
            <a:xfrm>
              <a:off x="7346508" y="3632758"/>
              <a:ext cx="4907800" cy="2441631"/>
            </a:xfrm>
            <a:prstGeom prst="rect">
              <a:avLst/>
            </a:prstGeom>
            <a:noFill/>
            <a:ln>
              <a:noFill/>
            </a:ln>
          </p:spPr>
        </p:pic>
      </p:grpSp>
      <p:pic>
        <p:nvPicPr>
          <p:cNvPr id="214" name="Google Shape;214;p30"/>
          <p:cNvPicPr preferRelativeResize="0"/>
          <p:nvPr/>
        </p:nvPicPr>
        <p:blipFill rotWithShape="1">
          <a:blip r:embed="rId19">
            <a:alphaModFix/>
          </a:blip>
          <a:srcRect/>
          <a:stretch/>
        </p:blipFill>
        <p:spPr>
          <a:xfrm>
            <a:off x="90346" y="4980091"/>
            <a:ext cx="2257893" cy="93689"/>
          </a:xfrm>
          <a:prstGeom prst="rect">
            <a:avLst/>
          </a:prstGeom>
          <a:noFill/>
          <a:ln>
            <a:noFill/>
          </a:ln>
        </p:spPr>
      </p:pic>
      <p:sp>
        <p:nvSpPr>
          <p:cNvPr id="215" name="Google Shape;215;p30"/>
          <p:cNvSpPr txBox="1"/>
          <p:nvPr/>
        </p:nvSpPr>
        <p:spPr>
          <a:xfrm>
            <a:off x="6988073" y="4759700"/>
            <a:ext cx="2142000" cy="3459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rgbClr val="D0CECE"/>
                </a:solidFill>
                <a:latin typeface="Calibri"/>
                <a:ea typeface="Calibri"/>
                <a:cs typeface="Calibri"/>
                <a:sym typeface="Calibri"/>
              </a:rPr>
              <a:t>www.veridocglobal.com </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1" i="1" u="none" strike="noStrike" cap="none">
                <a:solidFill>
                  <a:srgbClr val="D0CECE"/>
                </a:solidFill>
                <a:latin typeface="Calibri"/>
                <a:ea typeface="Calibri"/>
                <a:cs typeface="Calibri"/>
                <a:sym typeface="Calibri"/>
              </a:rPr>
              <a:t>VeriDoc Global Solution: </a:t>
            </a:r>
            <a:r>
              <a:rPr lang="en" sz="800">
                <a:solidFill>
                  <a:srgbClr val="D0CECE"/>
                </a:solidFill>
                <a:latin typeface="Calibri"/>
                <a:ea typeface="Calibri"/>
                <a:cs typeface="Calibri"/>
                <a:sym typeface="Calibri"/>
              </a:rPr>
              <a:t>Supply Chain</a:t>
            </a:r>
            <a:endParaRPr sz="800" b="0" i="0" u="none" strike="noStrike" cap="none">
              <a:solidFill>
                <a:srgbClr val="D0CECE"/>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mt="35000"/>
          </a:blip>
          <a:stretch>
            <a:fillRect/>
          </a:stretch>
        </a:blipFill>
        <a:effectLst/>
      </p:bgPr>
    </p:bg>
    <p:spTree>
      <p:nvGrpSpPr>
        <p:cNvPr id="1" name="Shape 219"/>
        <p:cNvGrpSpPr/>
        <p:nvPr/>
      </p:nvGrpSpPr>
      <p:grpSpPr>
        <a:xfrm>
          <a:off x="0" y="0"/>
          <a:ext cx="0" cy="0"/>
          <a:chOff x="0" y="0"/>
          <a:chExt cx="0" cy="0"/>
        </a:xfrm>
      </p:grpSpPr>
      <p:sp>
        <p:nvSpPr>
          <p:cNvPr id="220" name="Google Shape;220;p31"/>
          <p:cNvSpPr/>
          <p:nvPr/>
        </p:nvSpPr>
        <p:spPr>
          <a:xfrm>
            <a:off x="0" y="0"/>
            <a:ext cx="2261100" cy="5143500"/>
          </a:xfrm>
          <a:prstGeom prst="rect">
            <a:avLst/>
          </a:prstGeom>
          <a:blipFill rotWithShape="1">
            <a:blip r:embed="rId4">
              <a:alphaModFix/>
            </a:blip>
            <a:tile tx="0" ty="0" sx="75000" sy="75000" flip="none" algn="tl"/>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21" name="Google Shape;221;p31"/>
          <p:cNvSpPr/>
          <p:nvPr/>
        </p:nvSpPr>
        <p:spPr>
          <a:xfrm>
            <a:off x="2855" y="0"/>
            <a:ext cx="2261100" cy="5143500"/>
          </a:xfrm>
          <a:prstGeom prst="rect">
            <a:avLst/>
          </a:prstGeom>
          <a:gradFill>
            <a:gsLst>
              <a:gs pos="0">
                <a:srgbClr val="B5D366"/>
              </a:gs>
              <a:gs pos="28000">
                <a:srgbClr val="70BA4D"/>
              </a:gs>
              <a:gs pos="66000">
                <a:srgbClr val="25984E">
                  <a:alpha val="49411"/>
                </a:srgbClr>
              </a:gs>
              <a:gs pos="100000">
                <a:srgbClr val="176939">
                  <a:alpha val="49411"/>
                </a:srgbClr>
              </a:gs>
            </a:gsLst>
            <a:lin ang="660013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22" name="Google Shape;222;p31"/>
          <p:cNvSpPr/>
          <p:nvPr/>
        </p:nvSpPr>
        <p:spPr>
          <a:xfrm>
            <a:off x="2037865" y="447818"/>
            <a:ext cx="7099200" cy="5310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700"/>
              <a:buFont typeface="Arial"/>
              <a:buNone/>
            </a:pPr>
            <a:r>
              <a:rPr lang="en" sz="2700" b="0" i="1" u="none" strike="noStrike" cap="none">
                <a:solidFill>
                  <a:srgbClr val="25984E"/>
                </a:solidFill>
                <a:latin typeface="Arial"/>
                <a:ea typeface="Arial"/>
                <a:cs typeface="Arial"/>
                <a:sym typeface="Arial"/>
              </a:rPr>
              <a:t>WE ARE WORLDWIDE</a:t>
            </a:r>
            <a:endParaRPr sz="2700" b="0" i="1" u="none" strike="noStrike" cap="none">
              <a:solidFill>
                <a:srgbClr val="25984E"/>
              </a:solidFill>
              <a:latin typeface="Arial"/>
              <a:ea typeface="Arial"/>
              <a:cs typeface="Arial"/>
              <a:sym typeface="Arial"/>
            </a:endParaRPr>
          </a:p>
        </p:txBody>
      </p:sp>
      <p:sp>
        <p:nvSpPr>
          <p:cNvPr id="223" name="Google Shape;223;p31"/>
          <p:cNvSpPr txBox="1"/>
          <p:nvPr/>
        </p:nvSpPr>
        <p:spPr>
          <a:xfrm>
            <a:off x="2037865" y="1019591"/>
            <a:ext cx="7099200" cy="286500"/>
          </a:xfrm>
          <a:prstGeom prst="rect">
            <a:avLst/>
          </a:prstGeom>
          <a:noFill/>
          <a:ln>
            <a:noFill/>
          </a:ln>
        </p:spPr>
        <p:txBody>
          <a:bodyPr spcFirstLastPara="1" wrap="square" lIns="68575" tIns="34275" rIns="68575" bIns="34275" anchor="t" anchorCtr="0">
            <a:noAutofit/>
          </a:bodyPr>
          <a:lstStyle/>
          <a:p>
            <a:pPr marL="0" marR="0" lvl="0" indent="0" algn="ctr" rtl="0">
              <a:lnSpc>
                <a:spcPct val="150000"/>
              </a:lnSpc>
              <a:spcBef>
                <a:spcPts val="0"/>
              </a:spcBef>
              <a:spcAft>
                <a:spcPts val="0"/>
              </a:spcAft>
              <a:buClr>
                <a:srgbClr val="000000"/>
              </a:buClr>
              <a:buSzPts val="900"/>
              <a:buFont typeface="Arial"/>
              <a:buNone/>
            </a:pPr>
            <a:r>
              <a:rPr lang="en" sz="900" b="1" i="0" u="none" strike="noStrike" cap="none">
                <a:solidFill>
                  <a:srgbClr val="7F7F7F"/>
                </a:solidFill>
                <a:latin typeface="Arial"/>
                <a:ea typeface="Arial"/>
                <a:cs typeface="Arial"/>
                <a:sym typeface="Arial"/>
              </a:rPr>
              <a:t>BRISBANE  </a:t>
            </a:r>
            <a:r>
              <a:rPr lang="en" sz="900" b="0" i="0" u="none" strike="noStrike" cap="none">
                <a:solidFill>
                  <a:srgbClr val="7F7F7F"/>
                </a:solidFill>
                <a:latin typeface="Arial"/>
                <a:ea typeface="Arial"/>
                <a:cs typeface="Arial"/>
                <a:sym typeface="Arial"/>
              </a:rPr>
              <a:t>|</a:t>
            </a:r>
            <a:r>
              <a:rPr lang="en" sz="900" b="1" i="0" u="none" strike="noStrike" cap="none">
                <a:solidFill>
                  <a:srgbClr val="7F7F7F"/>
                </a:solidFill>
                <a:latin typeface="Arial"/>
                <a:ea typeface="Arial"/>
                <a:cs typeface="Arial"/>
                <a:sym typeface="Arial"/>
              </a:rPr>
              <a:t>  NEW YORK CITY  </a:t>
            </a:r>
            <a:r>
              <a:rPr lang="en" sz="900" b="0" i="0" u="none" strike="noStrike" cap="none">
                <a:solidFill>
                  <a:srgbClr val="7F7F7F"/>
                </a:solidFill>
                <a:latin typeface="Arial"/>
                <a:ea typeface="Arial"/>
                <a:cs typeface="Arial"/>
                <a:sym typeface="Arial"/>
              </a:rPr>
              <a:t>|</a:t>
            </a:r>
            <a:r>
              <a:rPr lang="en" sz="900" b="1" i="0" u="none" strike="noStrike" cap="none">
                <a:solidFill>
                  <a:srgbClr val="7F7F7F"/>
                </a:solidFill>
                <a:latin typeface="Arial"/>
                <a:ea typeface="Arial"/>
                <a:cs typeface="Arial"/>
                <a:sym typeface="Arial"/>
              </a:rPr>
              <a:t>  HYDERABAD  </a:t>
            </a:r>
            <a:r>
              <a:rPr lang="en" sz="900" b="0" i="0" u="none" strike="noStrike" cap="none">
                <a:solidFill>
                  <a:srgbClr val="7F7F7F"/>
                </a:solidFill>
                <a:latin typeface="Arial"/>
                <a:ea typeface="Arial"/>
                <a:cs typeface="Arial"/>
                <a:sym typeface="Arial"/>
              </a:rPr>
              <a:t>|</a:t>
            </a:r>
            <a:r>
              <a:rPr lang="en" sz="900" b="1" i="0" u="none" strike="noStrike" cap="none">
                <a:solidFill>
                  <a:srgbClr val="7F7F7F"/>
                </a:solidFill>
                <a:latin typeface="Arial"/>
                <a:ea typeface="Arial"/>
                <a:cs typeface="Arial"/>
                <a:sym typeface="Arial"/>
              </a:rPr>
              <a:t>  SINGAPORE  </a:t>
            </a:r>
            <a:r>
              <a:rPr lang="en" sz="900" b="0" i="0" u="none" strike="noStrike" cap="none">
                <a:solidFill>
                  <a:srgbClr val="7F7F7F"/>
                </a:solidFill>
                <a:latin typeface="Arial"/>
                <a:ea typeface="Arial"/>
                <a:cs typeface="Arial"/>
                <a:sym typeface="Arial"/>
              </a:rPr>
              <a:t>|</a:t>
            </a:r>
            <a:r>
              <a:rPr lang="en" sz="900" b="1" i="0" u="none" strike="noStrike" cap="none">
                <a:solidFill>
                  <a:srgbClr val="7F7F7F"/>
                </a:solidFill>
                <a:latin typeface="Arial"/>
                <a:ea typeface="Arial"/>
                <a:cs typeface="Arial"/>
                <a:sym typeface="Arial"/>
              </a:rPr>
              <a:t>  DAR ES SALAAM  </a:t>
            </a:r>
            <a:r>
              <a:rPr lang="en" sz="900" b="0" i="0" u="none" strike="noStrike" cap="none">
                <a:solidFill>
                  <a:srgbClr val="7F7F7F"/>
                </a:solidFill>
                <a:latin typeface="Arial"/>
                <a:ea typeface="Arial"/>
                <a:cs typeface="Arial"/>
                <a:sym typeface="Arial"/>
              </a:rPr>
              <a:t>|</a:t>
            </a:r>
            <a:r>
              <a:rPr lang="en" sz="900" b="1" i="0" u="none" strike="noStrike" cap="none">
                <a:solidFill>
                  <a:srgbClr val="7F7F7F"/>
                </a:solidFill>
                <a:latin typeface="Arial"/>
                <a:ea typeface="Arial"/>
                <a:cs typeface="Arial"/>
                <a:sym typeface="Arial"/>
              </a:rPr>
              <a:t>  SWATAR</a:t>
            </a:r>
            <a:endParaRPr sz="900" b="0" i="0" u="none" strike="noStrike" cap="none">
              <a:solidFill>
                <a:srgbClr val="7F7F7F"/>
              </a:solidFill>
              <a:latin typeface="Arial"/>
              <a:ea typeface="Arial"/>
              <a:cs typeface="Arial"/>
              <a:sym typeface="Arial"/>
            </a:endParaRPr>
          </a:p>
        </p:txBody>
      </p:sp>
      <p:sp>
        <p:nvSpPr>
          <p:cNvPr id="224" name="Google Shape;224;p31"/>
          <p:cNvSpPr txBox="1"/>
          <p:nvPr/>
        </p:nvSpPr>
        <p:spPr>
          <a:xfrm>
            <a:off x="571072" y="0"/>
            <a:ext cx="876600" cy="1662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400"/>
              <a:buFont typeface="Arial"/>
              <a:buNone/>
            </a:pPr>
            <a:r>
              <a:rPr lang="en" sz="10400" b="1" i="0" u="none" strike="noStrike" cap="none">
                <a:solidFill>
                  <a:schemeClr val="lt1"/>
                </a:solidFill>
                <a:latin typeface="Arial"/>
                <a:ea typeface="Arial"/>
                <a:cs typeface="Arial"/>
                <a:sym typeface="Arial"/>
              </a:rPr>
              <a:t>6</a:t>
            </a:r>
            <a:endParaRPr sz="1100" b="0" i="0" u="none" strike="noStrike" cap="none">
              <a:solidFill>
                <a:srgbClr val="000000"/>
              </a:solidFill>
              <a:latin typeface="Arial"/>
              <a:ea typeface="Arial"/>
              <a:cs typeface="Arial"/>
              <a:sym typeface="Arial"/>
            </a:endParaRPr>
          </a:p>
        </p:txBody>
      </p:sp>
      <p:sp>
        <p:nvSpPr>
          <p:cNvPr id="225" name="Google Shape;225;p31"/>
          <p:cNvSpPr txBox="1"/>
          <p:nvPr/>
        </p:nvSpPr>
        <p:spPr>
          <a:xfrm>
            <a:off x="463931" y="1448150"/>
            <a:ext cx="12894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Arial"/>
                <a:ea typeface="Arial"/>
                <a:cs typeface="Arial"/>
                <a:sym typeface="Arial"/>
              </a:rPr>
              <a:t>COUNTRIES</a:t>
            </a:r>
            <a:endParaRPr sz="1400" b="1" i="0" u="none" strike="noStrike" cap="none">
              <a:solidFill>
                <a:schemeClr val="lt1"/>
              </a:solidFill>
              <a:latin typeface="Arial"/>
              <a:ea typeface="Arial"/>
              <a:cs typeface="Arial"/>
              <a:sym typeface="Arial"/>
            </a:endParaRPr>
          </a:p>
        </p:txBody>
      </p:sp>
      <p:sp>
        <p:nvSpPr>
          <p:cNvPr id="226" name="Google Shape;226;p31"/>
          <p:cNvSpPr txBox="1"/>
          <p:nvPr/>
        </p:nvSpPr>
        <p:spPr>
          <a:xfrm>
            <a:off x="203485" y="1842363"/>
            <a:ext cx="1872000" cy="992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 sz="6000" b="1" i="0" u="none" strike="noStrike" cap="none">
                <a:solidFill>
                  <a:schemeClr val="lt1"/>
                </a:solidFill>
                <a:latin typeface="Arial"/>
                <a:ea typeface="Arial"/>
                <a:cs typeface="Arial"/>
                <a:sym typeface="Arial"/>
              </a:rPr>
              <a:t>120</a:t>
            </a:r>
            <a:r>
              <a:rPr lang="en" sz="6000" b="0" i="0" u="none" strike="noStrike" cap="none">
                <a:solidFill>
                  <a:schemeClr val="lt1"/>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
        <p:nvSpPr>
          <p:cNvPr id="227" name="Google Shape;227;p31"/>
          <p:cNvSpPr txBox="1"/>
          <p:nvPr/>
        </p:nvSpPr>
        <p:spPr>
          <a:xfrm>
            <a:off x="228424" y="2881373"/>
            <a:ext cx="17394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Arial"/>
                <a:ea typeface="Arial"/>
                <a:cs typeface="Arial"/>
                <a:sym typeface="Arial"/>
              </a:rPr>
              <a:t>TEAM MEMBERS</a:t>
            </a:r>
            <a:endParaRPr sz="1400" b="1" i="0" u="none" strike="noStrike" cap="none">
              <a:solidFill>
                <a:schemeClr val="lt1"/>
              </a:solidFill>
              <a:latin typeface="Arial"/>
              <a:ea typeface="Arial"/>
              <a:cs typeface="Arial"/>
              <a:sym typeface="Arial"/>
            </a:endParaRPr>
          </a:p>
        </p:txBody>
      </p:sp>
      <p:sp>
        <p:nvSpPr>
          <p:cNvPr id="228" name="Google Shape;228;p31"/>
          <p:cNvSpPr txBox="1"/>
          <p:nvPr/>
        </p:nvSpPr>
        <p:spPr>
          <a:xfrm>
            <a:off x="418385" y="3214520"/>
            <a:ext cx="1165200" cy="11772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7200"/>
              <a:buFont typeface="Arial"/>
              <a:buNone/>
            </a:pPr>
            <a:r>
              <a:rPr lang="en" sz="7200" b="1" i="0" u="none" strike="noStrike" cap="none">
                <a:solidFill>
                  <a:schemeClr val="lt1"/>
                </a:solidFill>
                <a:latin typeface="Arial"/>
                <a:ea typeface="Arial"/>
                <a:cs typeface="Arial"/>
                <a:sym typeface="Arial"/>
              </a:rPr>
              <a:t>12</a:t>
            </a:r>
            <a:endParaRPr sz="1100" b="0" i="0" u="none" strike="noStrike" cap="none">
              <a:solidFill>
                <a:srgbClr val="000000"/>
              </a:solidFill>
              <a:latin typeface="Arial"/>
              <a:ea typeface="Arial"/>
              <a:cs typeface="Arial"/>
              <a:sym typeface="Arial"/>
            </a:endParaRPr>
          </a:p>
        </p:txBody>
      </p:sp>
      <p:sp>
        <p:nvSpPr>
          <p:cNvPr id="229" name="Google Shape;229;p31"/>
          <p:cNvSpPr txBox="1"/>
          <p:nvPr/>
        </p:nvSpPr>
        <p:spPr>
          <a:xfrm>
            <a:off x="507522" y="4299951"/>
            <a:ext cx="12789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Arial"/>
                <a:ea typeface="Arial"/>
                <a:cs typeface="Arial"/>
                <a:sym typeface="Arial"/>
              </a:rPr>
              <a:t>SOLUTIONS</a:t>
            </a:r>
            <a:endParaRPr sz="1400" b="1" i="0" u="none" strike="noStrike" cap="none">
              <a:solidFill>
                <a:schemeClr val="lt1"/>
              </a:solidFill>
              <a:latin typeface="Arial"/>
              <a:ea typeface="Arial"/>
              <a:cs typeface="Arial"/>
              <a:sym typeface="Arial"/>
            </a:endParaRPr>
          </a:p>
        </p:txBody>
      </p:sp>
      <p:pic>
        <p:nvPicPr>
          <p:cNvPr id="230" name="Google Shape;230;p31"/>
          <p:cNvPicPr preferRelativeResize="0"/>
          <p:nvPr/>
        </p:nvPicPr>
        <p:blipFill rotWithShape="1">
          <a:blip r:embed="rId5">
            <a:alphaModFix/>
          </a:blip>
          <a:srcRect t="2883" b="2892"/>
          <a:stretch/>
        </p:blipFill>
        <p:spPr>
          <a:xfrm>
            <a:off x="2512705" y="1595885"/>
            <a:ext cx="6254875" cy="3156130"/>
          </a:xfrm>
          <a:prstGeom prst="rect">
            <a:avLst/>
          </a:prstGeom>
          <a:noFill/>
          <a:ln>
            <a:noFill/>
          </a:ln>
        </p:spPr>
      </p:pic>
      <p:sp>
        <p:nvSpPr>
          <p:cNvPr id="231" name="Google Shape;231;p31"/>
          <p:cNvSpPr txBox="1"/>
          <p:nvPr/>
        </p:nvSpPr>
        <p:spPr>
          <a:xfrm>
            <a:off x="7051648" y="4759700"/>
            <a:ext cx="2078400" cy="3231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sng" strike="noStrike" cap="none">
                <a:solidFill>
                  <a:schemeClr val="hlink"/>
                </a:solidFill>
                <a:latin typeface="Calibri"/>
                <a:ea typeface="Calibri"/>
                <a:cs typeface="Calibri"/>
                <a:sym typeface="Calibri"/>
                <a:hlinkClick r:id="rId6"/>
              </a:rPr>
              <a:t>www.veridocglobal.com</a:t>
            </a:r>
            <a:r>
              <a:rPr lang="en" sz="800" b="0" i="0" u="none" strike="noStrike" cap="none">
                <a:solidFill>
                  <a:schemeClr val="dk1"/>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1" i="1" u="none" strike="noStrike" cap="none">
                <a:solidFill>
                  <a:srgbClr val="25984E"/>
                </a:solidFill>
                <a:latin typeface="Calibri"/>
                <a:ea typeface="Calibri"/>
                <a:cs typeface="Calibri"/>
                <a:sym typeface="Calibri"/>
              </a:rPr>
              <a:t>VeriDoc Global Solution: </a:t>
            </a:r>
            <a:r>
              <a:rPr lang="en" sz="800">
                <a:solidFill>
                  <a:schemeClr val="dk1"/>
                </a:solidFill>
                <a:latin typeface="Calibri"/>
                <a:ea typeface="Calibri"/>
                <a:cs typeface="Calibri"/>
                <a:sym typeface="Calibri"/>
              </a:rPr>
              <a:t>Supply Chain</a:t>
            </a:r>
            <a:endParaRPr sz="8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mt="35000"/>
          </a:blip>
          <a:stretch>
            <a:fillRect/>
          </a:stretch>
        </a:blipFill>
        <a:effectLst/>
      </p:bgPr>
    </p:bg>
    <p:spTree>
      <p:nvGrpSpPr>
        <p:cNvPr id="1" name="Shape 235"/>
        <p:cNvGrpSpPr/>
        <p:nvPr/>
      </p:nvGrpSpPr>
      <p:grpSpPr>
        <a:xfrm>
          <a:off x="0" y="0"/>
          <a:ext cx="0" cy="0"/>
          <a:chOff x="0" y="0"/>
          <a:chExt cx="0" cy="0"/>
        </a:xfrm>
      </p:grpSpPr>
      <p:sp>
        <p:nvSpPr>
          <p:cNvPr id="236" name="Google Shape;236;p32"/>
          <p:cNvSpPr/>
          <p:nvPr/>
        </p:nvSpPr>
        <p:spPr>
          <a:xfrm>
            <a:off x="0" y="3626719"/>
            <a:ext cx="9132525" cy="1516725"/>
          </a:xfrm>
          <a:prstGeom prst="rect">
            <a:avLst/>
          </a:prstGeom>
          <a:blipFill rotWithShape="1">
            <a:blip r:embed="rId4">
              <a:alphaModFix/>
            </a:blip>
            <a:tile tx="0" ty="0" sx="75000" sy="75000" flip="none" algn="tl"/>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37" name="Google Shape;237;p32"/>
          <p:cNvSpPr/>
          <p:nvPr/>
        </p:nvSpPr>
        <p:spPr>
          <a:xfrm>
            <a:off x="5738" y="3626719"/>
            <a:ext cx="9132525" cy="1516725"/>
          </a:xfrm>
          <a:prstGeom prst="rect">
            <a:avLst/>
          </a:prstGeom>
          <a:gradFill>
            <a:gsLst>
              <a:gs pos="0">
                <a:srgbClr val="B5D366"/>
              </a:gs>
              <a:gs pos="28000">
                <a:srgbClr val="70BA4D"/>
              </a:gs>
              <a:gs pos="66000">
                <a:srgbClr val="25984E">
                  <a:alpha val="49411"/>
                </a:srgbClr>
              </a:gs>
              <a:gs pos="100000">
                <a:srgbClr val="176939">
                  <a:alpha val="49411"/>
                </a:srgbClr>
              </a:gs>
            </a:gsLst>
            <a:lin ang="660013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38" name="Google Shape;238;p32"/>
          <p:cNvSpPr txBox="1"/>
          <p:nvPr/>
        </p:nvSpPr>
        <p:spPr>
          <a:xfrm>
            <a:off x="402142" y="3850240"/>
            <a:ext cx="8101800" cy="807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None/>
            </a:pPr>
            <a:r>
              <a:rPr lang="en" sz="2400" b="1" i="0" u="none" strike="noStrike" cap="none">
                <a:solidFill>
                  <a:srgbClr val="FFFFFF"/>
                </a:solidFill>
                <a:latin typeface="Arial"/>
                <a:ea typeface="Arial"/>
                <a:cs typeface="Arial"/>
                <a:sym typeface="Arial"/>
              </a:rPr>
              <a:t>VeriDoc Global has developed a supply chain solution</a:t>
            </a:r>
            <a:endParaRPr sz="1100"/>
          </a:p>
          <a:p>
            <a:pPr marL="0" marR="0" lvl="0" indent="0" algn="ctr" rtl="0">
              <a:lnSpc>
                <a:spcPct val="100000"/>
              </a:lnSpc>
              <a:spcBef>
                <a:spcPts val="0"/>
              </a:spcBef>
              <a:spcAft>
                <a:spcPts val="0"/>
              </a:spcAft>
              <a:buNone/>
            </a:pPr>
            <a:r>
              <a:rPr lang="en" sz="1200" b="0" i="0" u="none" strike="noStrike" cap="none">
                <a:solidFill>
                  <a:srgbClr val="FFFFFF"/>
                </a:solidFill>
                <a:latin typeface="Arial"/>
                <a:ea typeface="Arial"/>
                <a:cs typeface="Arial"/>
                <a:sym typeface="Arial"/>
              </a:rPr>
              <a:t>that leverages blockchain technology and smart contracts. Our system verifies that each step in the supply chain has registered a “digital handshake” that marks exactly when and where the goods have changed hands. </a:t>
            </a:r>
            <a:endParaRPr sz="1100"/>
          </a:p>
        </p:txBody>
      </p:sp>
      <p:grpSp>
        <p:nvGrpSpPr>
          <p:cNvPr id="239" name="Google Shape;239;p32"/>
          <p:cNvGrpSpPr/>
          <p:nvPr/>
        </p:nvGrpSpPr>
        <p:grpSpPr>
          <a:xfrm>
            <a:off x="2568328" y="901193"/>
            <a:ext cx="3854944" cy="2225754"/>
            <a:chOff x="2816103" y="1201591"/>
            <a:chExt cx="5139925" cy="2967672"/>
          </a:xfrm>
        </p:grpSpPr>
        <p:cxnSp>
          <p:nvCxnSpPr>
            <p:cNvPr id="240" name="Google Shape;240;p32"/>
            <p:cNvCxnSpPr/>
            <p:nvPr/>
          </p:nvCxnSpPr>
          <p:spPr>
            <a:xfrm>
              <a:off x="2816103" y="2779280"/>
              <a:ext cx="1169100" cy="0"/>
            </a:xfrm>
            <a:prstGeom prst="straightConnector1">
              <a:avLst/>
            </a:prstGeom>
            <a:noFill/>
            <a:ln w="63500" cap="rnd" cmpd="sng">
              <a:solidFill>
                <a:srgbClr val="92D050"/>
              </a:solidFill>
              <a:prstDash val="dot"/>
              <a:miter lim="800000"/>
              <a:headEnd type="none" w="sm" len="sm"/>
              <a:tailEnd type="none" w="sm" len="sm"/>
            </a:ln>
          </p:spPr>
        </p:cxnSp>
        <p:cxnSp>
          <p:nvCxnSpPr>
            <p:cNvPr id="241" name="Google Shape;241;p32"/>
            <p:cNvCxnSpPr/>
            <p:nvPr/>
          </p:nvCxnSpPr>
          <p:spPr>
            <a:xfrm>
              <a:off x="6786928" y="2779280"/>
              <a:ext cx="1169100" cy="0"/>
            </a:xfrm>
            <a:prstGeom prst="straightConnector1">
              <a:avLst/>
            </a:prstGeom>
            <a:noFill/>
            <a:ln w="63500" cap="rnd" cmpd="sng">
              <a:solidFill>
                <a:srgbClr val="92D050"/>
              </a:solidFill>
              <a:prstDash val="dot"/>
              <a:miter lim="800000"/>
              <a:headEnd type="none" w="sm" len="sm"/>
              <a:tailEnd type="none" w="sm" len="sm"/>
            </a:ln>
          </p:spPr>
        </p:cxnSp>
        <p:grpSp>
          <p:nvGrpSpPr>
            <p:cNvPr id="242" name="Google Shape;242;p32"/>
            <p:cNvGrpSpPr/>
            <p:nvPr/>
          </p:nvGrpSpPr>
          <p:grpSpPr>
            <a:xfrm>
              <a:off x="4289950" y="1201591"/>
              <a:ext cx="2573126" cy="2967672"/>
              <a:chOff x="4289950" y="1201591"/>
              <a:chExt cx="2573126" cy="2967672"/>
            </a:xfrm>
          </p:grpSpPr>
          <p:pic>
            <p:nvPicPr>
              <p:cNvPr id="243" name="Google Shape;243;p32"/>
              <p:cNvPicPr preferRelativeResize="0"/>
              <p:nvPr/>
            </p:nvPicPr>
            <p:blipFill rotWithShape="1">
              <a:blip r:embed="rId5">
                <a:alphaModFix/>
              </a:blip>
              <a:srcRect/>
              <a:stretch/>
            </p:blipFill>
            <p:spPr>
              <a:xfrm>
                <a:off x="4289950" y="1201591"/>
                <a:ext cx="2573126" cy="2967672"/>
              </a:xfrm>
              <a:prstGeom prst="rect">
                <a:avLst/>
              </a:prstGeom>
              <a:noFill/>
              <a:ln>
                <a:noFill/>
              </a:ln>
            </p:spPr>
          </p:pic>
          <p:pic>
            <p:nvPicPr>
              <p:cNvPr id="244" name="Google Shape;244;p32"/>
              <p:cNvPicPr preferRelativeResize="0"/>
              <p:nvPr/>
            </p:nvPicPr>
            <p:blipFill rotWithShape="1">
              <a:blip r:embed="rId6">
                <a:alphaModFix/>
              </a:blip>
              <a:srcRect/>
              <a:stretch/>
            </p:blipFill>
            <p:spPr>
              <a:xfrm>
                <a:off x="4964136" y="2105782"/>
                <a:ext cx="1207601" cy="1159291"/>
              </a:xfrm>
              <a:prstGeom prst="rect">
                <a:avLst/>
              </a:prstGeom>
              <a:noFill/>
              <a:ln>
                <a:noFill/>
              </a:ln>
            </p:spPr>
          </p:pic>
        </p:grpSp>
      </p:grpSp>
      <p:grpSp>
        <p:nvGrpSpPr>
          <p:cNvPr id="245" name="Google Shape;245;p32"/>
          <p:cNvGrpSpPr/>
          <p:nvPr/>
        </p:nvGrpSpPr>
        <p:grpSpPr>
          <a:xfrm>
            <a:off x="201284" y="844838"/>
            <a:ext cx="3095780" cy="2873806"/>
            <a:chOff x="268378" y="1126451"/>
            <a:chExt cx="4127706" cy="3831741"/>
          </a:xfrm>
        </p:grpSpPr>
        <p:pic>
          <p:nvPicPr>
            <p:cNvPr id="246" name="Google Shape;246;p32"/>
            <p:cNvPicPr preferRelativeResize="0"/>
            <p:nvPr/>
          </p:nvPicPr>
          <p:blipFill rotWithShape="1">
            <a:blip r:embed="rId7">
              <a:alphaModFix/>
            </a:blip>
            <a:srcRect/>
            <a:stretch/>
          </p:blipFill>
          <p:spPr>
            <a:xfrm>
              <a:off x="564686" y="1126451"/>
              <a:ext cx="3117952" cy="3117952"/>
            </a:xfrm>
            <a:prstGeom prst="rect">
              <a:avLst/>
            </a:prstGeom>
            <a:noFill/>
            <a:ln>
              <a:noFill/>
            </a:ln>
          </p:spPr>
        </p:pic>
        <p:pic>
          <p:nvPicPr>
            <p:cNvPr id="247" name="Google Shape;247;p32"/>
            <p:cNvPicPr preferRelativeResize="0"/>
            <p:nvPr/>
          </p:nvPicPr>
          <p:blipFill rotWithShape="1">
            <a:blip r:embed="rId8">
              <a:alphaModFix/>
            </a:blip>
            <a:srcRect/>
            <a:stretch/>
          </p:blipFill>
          <p:spPr>
            <a:xfrm>
              <a:off x="268378" y="2854585"/>
              <a:ext cx="1384884" cy="1384884"/>
            </a:xfrm>
            <a:prstGeom prst="rect">
              <a:avLst/>
            </a:prstGeom>
            <a:noFill/>
            <a:ln>
              <a:noFill/>
            </a:ln>
          </p:spPr>
        </p:pic>
        <p:pic>
          <p:nvPicPr>
            <p:cNvPr id="248" name="Google Shape;248;p32"/>
            <p:cNvPicPr preferRelativeResize="0"/>
            <p:nvPr/>
          </p:nvPicPr>
          <p:blipFill rotWithShape="1">
            <a:blip r:embed="rId9">
              <a:alphaModFix/>
            </a:blip>
            <a:srcRect/>
            <a:stretch/>
          </p:blipFill>
          <p:spPr>
            <a:xfrm>
              <a:off x="1573753" y="2135861"/>
              <a:ext cx="2822331" cy="2822331"/>
            </a:xfrm>
            <a:prstGeom prst="rect">
              <a:avLst/>
            </a:prstGeom>
            <a:noFill/>
            <a:ln>
              <a:noFill/>
            </a:ln>
          </p:spPr>
        </p:pic>
        <p:pic>
          <p:nvPicPr>
            <p:cNvPr id="249" name="Google Shape;249;p32"/>
            <p:cNvPicPr preferRelativeResize="0"/>
            <p:nvPr/>
          </p:nvPicPr>
          <p:blipFill rotWithShape="1">
            <a:blip r:embed="rId10">
              <a:alphaModFix/>
            </a:blip>
            <a:srcRect/>
            <a:stretch/>
          </p:blipFill>
          <p:spPr>
            <a:xfrm>
              <a:off x="1264060" y="3322682"/>
              <a:ext cx="619385" cy="619385"/>
            </a:xfrm>
            <a:prstGeom prst="rect">
              <a:avLst/>
            </a:prstGeom>
            <a:noFill/>
            <a:ln>
              <a:noFill/>
            </a:ln>
          </p:spPr>
        </p:pic>
      </p:grpSp>
      <p:grpSp>
        <p:nvGrpSpPr>
          <p:cNvPr id="250" name="Google Shape;250;p32"/>
          <p:cNvGrpSpPr/>
          <p:nvPr/>
        </p:nvGrpSpPr>
        <p:grpSpPr>
          <a:xfrm>
            <a:off x="5679758" y="616421"/>
            <a:ext cx="3674998" cy="3233819"/>
            <a:chOff x="7573011" y="1025094"/>
            <a:chExt cx="4899997" cy="4311759"/>
          </a:xfrm>
        </p:grpSpPr>
        <p:pic>
          <p:nvPicPr>
            <p:cNvPr id="251" name="Google Shape;251;p32"/>
            <p:cNvPicPr preferRelativeResize="0"/>
            <p:nvPr/>
          </p:nvPicPr>
          <p:blipFill rotWithShape="1">
            <a:blip r:embed="rId11">
              <a:alphaModFix/>
            </a:blip>
            <a:srcRect/>
            <a:stretch/>
          </p:blipFill>
          <p:spPr>
            <a:xfrm>
              <a:off x="8161249" y="1025094"/>
              <a:ext cx="4311759" cy="4311759"/>
            </a:xfrm>
            <a:prstGeom prst="rect">
              <a:avLst/>
            </a:prstGeom>
            <a:noFill/>
            <a:ln>
              <a:noFill/>
            </a:ln>
          </p:spPr>
        </p:pic>
        <p:pic>
          <p:nvPicPr>
            <p:cNvPr id="252" name="Google Shape;252;p32"/>
            <p:cNvPicPr preferRelativeResize="0"/>
            <p:nvPr/>
          </p:nvPicPr>
          <p:blipFill rotWithShape="1">
            <a:blip r:embed="rId9">
              <a:alphaModFix/>
            </a:blip>
            <a:srcRect/>
            <a:stretch/>
          </p:blipFill>
          <p:spPr>
            <a:xfrm>
              <a:off x="7573011" y="2181341"/>
              <a:ext cx="2822331" cy="2822331"/>
            </a:xfrm>
            <a:prstGeom prst="rect">
              <a:avLst/>
            </a:prstGeom>
            <a:noFill/>
            <a:ln>
              <a:noFill/>
            </a:ln>
          </p:spPr>
        </p:pic>
        <p:pic>
          <p:nvPicPr>
            <p:cNvPr id="253" name="Google Shape;253;p32"/>
            <p:cNvPicPr preferRelativeResize="0"/>
            <p:nvPr/>
          </p:nvPicPr>
          <p:blipFill rotWithShape="1">
            <a:blip r:embed="rId12">
              <a:alphaModFix/>
            </a:blip>
            <a:srcRect/>
            <a:stretch/>
          </p:blipFill>
          <p:spPr>
            <a:xfrm>
              <a:off x="10029317" y="3235307"/>
              <a:ext cx="767599" cy="767599"/>
            </a:xfrm>
            <a:prstGeom prst="rect">
              <a:avLst/>
            </a:prstGeom>
            <a:noFill/>
            <a:ln>
              <a:noFill/>
            </a:ln>
          </p:spPr>
        </p:pic>
      </p:grpSp>
      <p:sp>
        <p:nvSpPr>
          <p:cNvPr id="254" name="Google Shape;254;p32"/>
          <p:cNvSpPr txBox="1"/>
          <p:nvPr/>
        </p:nvSpPr>
        <p:spPr>
          <a:xfrm>
            <a:off x="6988073" y="4759700"/>
            <a:ext cx="2142000" cy="3459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rgbClr val="D0CECE"/>
                </a:solidFill>
                <a:latin typeface="Calibri"/>
                <a:ea typeface="Calibri"/>
                <a:cs typeface="Calibri"/>
                <a:sym typeface="Calibri"/>
              </a:rPr>
              <a:t>www.veridocglobal.com </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1" i="1" u="none" strike="noStrike" cap="none">
                <a:solidFill>
                  <a:srgbClr val="D0CECE"/>
                </a:solidFill>
                <a:latin typeface="Calibri"/>
                <a:ea typeface="Calibri"/>
                <a:cs typeface="Calibri"/>
                <a:sym typeface="Calibri"/>
              </a:rPr>
              <a:t>VeriDoc Global Solution: </a:t>
            </a:r>
            <a:r>
              <a:rPr lang="en" sz="800">
                <a:solidFill>
                  <a:srgbClr val="D0CECE"/>
                </a:solidFill>
                <a:latin typeface="Calibri"/>
                <a:ea typeface="Calibri"/>
                <a:cs typeface="Calibri"/>
                <a:sym typeface="Calibri"/>
              </a:rPr>
              <a:t>Supply Chain</a:t>
            </a:r>
            <a:endParaRPr sz="800" b="0" i="0" u="none" strike="noStrike" cap="none">
              <a:solidFill>
                <a:srgbClr val="D0CECE"/>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mt="35000"/>
          </a:blip>
          <a:stretch>
            <a:fillRect/>
          </a:stretch>
        </a:blipFill>
        <a:effectLst/>
      </p:bgPr>
    </p:bg>
    <p:spTree>
      <p:nvGrpSpPr>
        <p:cNvPr id="1" name="Shape 258"/>
        <p:cNvGrpSpPr/>
        <p:nvPr/>
      </p:nvGrpSpPr>
      <p:grpSpPr>
        <a:xfrm>
          <a:off x="0" y="0"/>
          <a:ext cx="0" cy="0"/>
          <a:chOff x="0" y="0"/>
          <a:chExt cx="0" cy="0"/>
        </a:xfrm>
      </p:grpSpPr>
      <p:sp>
        <p:nvSpPr>
          <p:cNvPr id="259" name="Google Shape;259;p33"/>
          <p:cNvSpPr/>
          <p:nvPr/>
        </p:nvSpPr>
        <p:spPr>
          <a:xfrm>
            <a:off x="564750" y="806116"/>
            <a:ext cx="4306950" cy="1602378"/>
          </a:xfrm>
          <a:prstGeom prst="rect">
            <a:avLst/>
          </a:prstGeom>
          <a:solidFill>
            <a:schemeClr val="lt1"/>
          </a:solidFill>
          <a:ln w="12700" cap="flat" cmpd="sng">
            <a:solidFill>
              <a:srgbClr val="25984E"/>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60" name="Google Shape;260;p33"/>
          <p:cNvSpPr/>
          <p:nvPr/>
        </p:nvSpPr>
        <p:spPr>
          <a:xfrm>
            <a:off x="674709" y="797123"/>
            <a:ext cx="4098807" cy="1442513"/>
          </a:xfrm>
          <a:prstGeom prst="rect">
            <a:avLst/>
          </a:prstGeom>
          <a:noFill/>
          <a:ln>
            <a:noFill/>
          </a:ln>
        </p:spPr>
        <p:txBody>
          <a:bodyPr spcFirstLastPara="1" wrap="square" lIns="68575" tIns="34275" rIns="68575" bIns="34275" anchor="t" anchorCtr="0">
            <a:noAutofit/>
          </a:bodyPr>
          <a:lstStyle/>
          <a:p>
            <a:pPr marL="0" marR="0" lvl="0" indent="0" algn="ctr" rtl="0">
              <a:lnSpc>
                <a:spcPct val="150000"/>
              </a:lnSpc>
              <a:spcBef>
                <a:spcPts val="0"/>
              </a:spcBef>
              <a:spcAft>
                <a:spcPts val="0"/>
              </a:spcAft>
              <a:buNone/>
            </a:pPr>
            <a:r>
              <a:rPr lang="en" sz="1100" b="1" i="1" u="none" strike="noStrike" cap="none" dirty="0">
                <a:solidFill>
                  <a:srgbClr val="7F7F7F"/>
                </a:solidFill>
                <a:latin typeface="Arial"/>
                <a:ea typeface="Arial"/>
                <a:cs typeface="Arial"/>
                <a:sym typeface="Arial"/>
              </a:rPr>
              <a:t>Imagine for a moment that a manufacturer uses the wrong design specs, a supplier mixes up two different orders or a raw material causes a bad batch of products that need to be recalled.</a:t>
            </a:r>
            <a:r>
              <a:rPr lang="en" sz="1100" b="1" i="1" u="none" strike="noStrike" cap="none" dirty="0">
                <a:solidFill>
                  <a:schemeClr val="dk1"/>
                </a:solidFill>
                <a:latin typeface="Arial"/>
                <a:ea typeface="Arial"/>
                <a:cs typeface="Arial"/>
                <a:sym typeface="Arial"/>
              </a:rPr>
              <a:t> On top of that, billions of dollars in cash flow are now tied up while the problem is being rectified plus the 60-day payment terms.</a:t>
            </a:r>
            <a:endParaRPr sz="1100" b="1" i="1" u="none" strike="noStrike" cap="none" dirty="0">
              <a:solidFill>
                <a:schemeClr val="dk1"/>
              </a:solidFill>
              <a:latin typeface="Arial"/>
              <a:ea typeface="Arial"/>
              <a:cs typeface="Arial"/>
              <a:sym typeface="Arial"/>
            </a:endParaRPr>
          </a:p>
        </p:txBody>
      </p:sp>
      <p:sp>
        <p:nvSpPr>
          <p:cNvPr id="261" name="Google Shape;261;p33"/>
          <p:cNvSpPr/>
          <p:nvPr/>
        </p:nvSpPr>
        <p:spPr>
          <a:xfrm>
            <a:off x="5183250" y="0"/>
            <a:ext cx="3960675" cy="5143500"/>
          </a:xfrm>
          <a:prstGeom prst="rect">
            <a:avLst/>
          </a:prstGeom>
          <a:blipFill rotWithShape="1">
            <a:blip r:embed="rId4">
              <a:alphaModFix/>
            </a:blip>
            <a:tile tx="0" ty="0" sx="75000" sy="75000" flip="none" algn="tl"/>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62" name="Google Shape;262;p33"/>
          <p:cNvSpPr/>
          <p:nvPr/>
        </p:nvSpPr>
        <p:spPr>
          <a:xfrm>
            <a:off x="5183250" y="0"/>
            <a:ext cx="3960675" cy="5143500"/>
          </a:xfrm>
          <a:prstGeom prst="rect">
            <a:avLst/>
          </a:prstGeom>
          <a:gradFill>
            <a:gsLst>
              <a:gs pos="0">
                <a:srgbClr val="B5D366"/>
              </a:gs>
              <a:gs pos="28000">
                <a:srgbClr val="70BA4D"/>
              </a:gs>
              <a:gs pos="66000">
                <a:srgbClr val="25984E">
                  <a:alpha val="49411"/>
                </a:srgbClr>
              </a:gs>
              <a:gs pos="100000">
                <a:srgbClr val="176939">
                  <a:alpha val="49411"/>
                </a:srgbClr>
              </a:gs>
            </a:gsLst>
            <a:lin ang="660013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63" name="Google Shape;263;p33"/>
          <p:cNvPicPr preferRelativeResize="0"/>
          <p:nvPr/>
        </p:nvPicPr>
        <p:blipFill rotWithShape="1">
          <a:blip r:embed="rId5">
            <a:alphaModFix/>
          </a:blip>
          <a:srcRect t="18227" r="52189"/>
          <a:stretch/>
        </p:blipFill>
        <p:spPr>
          <a:xfrm>
            <a:off x="245076" y="2730843"/>
            <a:ext cx="807155" cy="2255365"/>
          </a:xfrm>
          <a:prstGeom prst="rect">
            <a:avLst/>
          </a:prstGeom>
          <a:noFill/>
          <a:ln>
            <a:noFill/>
          </a:ln>
        </p:spPr>
      </p:pic>
      <p:sp>
        <p:nvSpPr>
          <p:cNvPr id="264" name="Google Shape;264;p33"/>
          <p:cNvSpPr/>
          <p:nvPr/>
        </p:nvSpPr>
        <p:spPr>
          <a:xfrm>
            <a:off x="149708" y="2010019"/>
            <a:ext cx="346050" cy="346050"/>
          </a:xfrm>
          <a:prstGeom prst="ellipse">
            <a:avLst/>
          </a:prstGeom>
          <a:solidFill>
            <a:schemeClr val="lt1"/>
          </a:solidFill>
          <a:ln w="12700" cap="flat" cmpd="sng">
            <a:solidFill>
              <a:srgbClr val="25984E"/>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65" name="Google Shape;265;p33"/>
          <p:cNvSpPr/>
          <p:nvPr/>
        </p:nvSpPr>
        <p:spPr>
          <a:xfrm>
            <a:off x="103905" y="2453735"/>
            <a:ext cx="236025" cy="236025"/>
          </a:xfrm>
          <a:prstGeom prst="ellipse">
            <a:avLst/>
          </a:prstGeom>
          <a:solidFill>
            <a:schemeClr val="lt1"/>
          </a:solidFill>
          <a:ln w="12700" cap="flat" cmpd="sng">
            <a:solidFill>
              <a:srgbClr val="25984E"/>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66" name="Google Shape;266;p33"/>
          <p:cNvSpPr/>
          <p:nvPr/>
        </p:nvSpPr>
        <p:spPr>
          <a:xfrm>
            <a:off x="1108175" y="2616048"/>
            <a:ext cx="3172200" cy="364800"/>
          </a:xfrm>
          <a:prstGeom prst="rect">
            <a:avLst/>
          </a:prstGeom>
          <a:noFill/>
          <a:ln>
            <a:noFill/>
          </a:ln>
        </p:spPr>
        <p:txBody>
          <a:bodyPr spcFirstLastPara="1" wrap="square" lIns="68575" tIns="34275" rIns="68575" bIns="34275" anchor="t" anchorCtr="0">
            <a:noAutofit/>
          </a:bodyPr>
          <a:lstStyle/>
          <a:p>
            <a:pPr marL="0" marR="0" lvl="0" indent="0" algn="l" rtl="0">
              <a:lnSpc>
                <a:spcPct val="115000"/>
              </a:lnSpc>
              <a:spcBef>
                <a:spcPts val="0"/>
              </a:spcBef>
              <a:spcAft>
                <a:spcPts val="0"/>
              </a:spcAft>
              <a:buNone/>
            </a:pPr>
            <a:r>
              <a:rPr lang="en" sz="1200" b="1" i="0" u="none" strike="noStrike" cap="none">
                <a:solidFill>
                  <a:schemeClr val="dk1"/>
                </a:solidFill>
                <a:latin typeface="Arial"/>
                <a:ea typeface="Arial"/>
                <a:cs typeface="Arial"/>
                <a:sym typeface="Arial"/>
              </a:rPr>
              <a:t>Supply chains can be complicated.</a:t>
            </a:r>
            <a:endParaRPr sz="1100" dirty="0"/>
          </a:p>
        </p:txBody>
      </p:sp>
      <p:sp>
        <p:nvSpPr>
          <p:cNvPr id="267" name="Google Shape;267;p33"/>
          <p:cNvSpPr/>
          <p:nvPr/>
        </p:nvSpPr>
        <p:spPr>
          <a:xfrm>
            <a:off x="149706" y="2787439"/>
            <a:ext cx="144450" cy="144450"/>
          </a:xfrm>
          <a:prstGeom prst="ellipse">
            <a:avLst/>
          </a:prstGeom>
          <a:solidFill>
            <a:schemeClr val="lt1"/>
          </a:solidFill>
          <a:ln w="12700" cap="flat" cmpd="sng">
            <a:solidFill>
              <a:srgbClr val="25984E"/>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68" name="Google Shape;268;p33"/>
          <p:cNvSpPr/>
          <p:nvPr/>
        </p:nvSpPr>
        <p:spPr>
          <a:xfrm>
            <a:off x="1108174" y="3033550"/>
            <a:ext cx="3880263" cy="1952700"/>
          </a:xfrm>
          <a:prstGeom prst="rect">
            <a:avLst/>
          </a:prstGeom>
          <a:noFill/>
          <a:ln w="9525" cap="flat" cmpd="sng">
            <a:solidFill>
              <a:srgbClr val="000000"/>
            </a:solidFill>
            <a:prstDash val="dash"/>
            <a:round/>
            <a:headEnd type="none" w="sm" len="sm"/>
            <a:tailEnd type="none" w="sm" len="sm"/>
          </a:ln>
        </p:spPr>
        <p:txBody>
          <a:bodyPr spcFirstLastPara="1" wrap="square" lIns="205725" tIns="171450" rIns="205725" bIns="171450"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1100" b="1" i="0" u="none" strike="noStrike" cap="none">
                <a:solidFill>
                  <a:schemeClr val="dk1"/>
                </a:solidFill>
                <a:latin typeface="Arial"/>
                <a:ea typeface="Arial"/>
                <a:cs typeface="Arial"/>
                <a:sym typeface="Arial"/>
              </a:rPr>
              <a:t>CASE STUDY. </a:t>
            </a:r>
            <a:endParaRPr sz="1100" b="0" i="0" u="none" strike="noStrike" cap="none" dirty="0">
              <a:solidFill>
                <a:srgbClr val="000000"/>
              </a:solidFill>
              <a:latin typeface="Arial"/>
              <a:ea typeface="Arial"/>
              <a:cs typeface="Arial"/>
              <a:sym typeface="Arial"/>
            </a:endParaRPr>
          </a:p>
          <a:p>
            <a:pPr marL="0" marR="0" lvl="0" indent="0" algn="l" rtl="0">
              <a:lnSpc>
                <a:spcPct val="150000"/>
              </a:lnSpc>
              <a:spcBef>
                <a:spcPts val="1100"/>
              </a:spcBef>
              <a:spcAft>
                <a:spcPts val="0"/>
              </a:spcAft>
              <a:buNone/>
            </a:pPr>
            <a:r>
              <a:rPr lang="en" sz="800" b="0" i="0" u="none" strike="noStrike" cap="none" dirty="0">
                <a:solidFill>
                  <a:schemeClr val="dk1"/>
                </a:solidFill>
                <a:latin typeface="Arial"/>
                <a:ea typeface="Arial"/>
                <a:cs typeface="Arial"/>
                <a:sym typeface="Arial"/>
              </a:rPr>
              <a:t>The effects of poorly managed supply chains continue to trouble businesses today. On May 10th of 2016, </a:t>
            </a:r>
            <a:r>
              <a:rPr lang="en" sz="800" b="0" i="0" u="none" strike="noStrike" cap="none" dirty="0" err="1">
                <a:solidFill>
                  <a:schemeClr val="dk1"/>
                </a:solidFill>
                <a:latin typeface="Arial"/>
                <a:ea typeface="Arial"/>
                <a:cs typeface="Arial"/>
                <a:sym typeface="Arial"/>
              </a:rPr>
              <a:t>hoverboards</a:t>
            </a:r>
            <a:r>
              <a:rPr lang="en" sz="800" b="0" i="0" u="none" strike="noStrike" cap="none" dirty="0">
                <a:solidFill>
                  <a:schemeClr val="dk1"/>
                </a:solidFill>
                <a:latin typeface="Arial"/>
                <a:ea typeface="Arial"/>
                <a:cs typeface="Arial"/>
                <a:sym typeface="Arial"/>
              </a:rPr>
              <a:t> were exploding all over the world. A number of incidents of the boards catching fire led to major retailers such as Amazon and Target issuing refunds and telling customers to trash them. Airlines were banning them and some cities were even banning </a:t>
            </a:r>
            <a:r>
              <a:rPr lang="en" sz="800" b="0" i="0" u="none" strike="noStrike" cap="none" dirty="0" err="1">
                <a:solidFill>
                  <a:schemeClr val="dk1"/>
                </a:solidFill>
                <a:latin typeface="Arial"/>
                <a:ea typeface="Arial"/>
                <a:cs typeface="Arial"/>
                <a:sym typeface="Arial"/>
              </a:rPr>
              <a:t>hoverboards</a:t>
            </a:r>
            <a:r>
              <a:rPr lang="en" sz="800" b="0" i="0" u="none" strike="noStrike" cap="none" dirty="0">
                <a:solidFill>
                  <a:schemeClr val="dk1"/>
                </a:solidFill>
                <a:latin typeface="Arial"/>
                <a:ea typeface="Arial"/>
                <a:cs typeface="Arial"/>
                <a:sym typeface="Arial"/>
              </a:rPr>
              <a:t> from roads and sidewalks. It is was later found that the batteries in the boards were defective and causing the fires.</a:t>
            </a:r>
            <a:endParaRPr sz="800" b="0" i="0" u="none" strike="noStrike" cap="none" dirty="0">
              <a:solidFill>
                <a:schemeClr val="dk1"/>
              </a:solidFill>
              <a:latin typeface="Arial"/>
              <a:ea typeface="Arial"/>
              <a:cs typeface="Arial"/>
              <a:sym typeface="Arial"/>
            </a:endParaRPr>
          </a:p>
        </p:txBody>
      </p:sp>
      <p:pic>
        <p:nvPicPr>
          <p:cNvPr id="269" name="Google Shape;269;p33"/>
          <p:cNvPicPr preferRelativeResize="0"/>
          <p:nvPr/>
        </p:nvPicPr>
        <p:blipFill rotWithShape="1">
          <a:blip r:embed="rId6">
            <a:alphaModFix/>
          </a:blip>
          <a:srcRect/>
          <a:stretch/>
        </p:blipFill>
        <p:spPr>
          <a:xfrm>
            <a:off x="3900825" y="2737332"/>
            <a:ext cx="1087613" cy="712537"/>
          </a:xfrm>
          <a:prstGeom prst="rect">
            <a:avLst/>
          </a:prstGeom>
          <a:noFill/>
          <a:ln>
            <a:noFill/>
          </a:ln>
        </p:spPr>
      </p:pic>
      <p:sp>
        <p:nvSpPr>
          <p:cNvPr id="270" name="Google Shape;270;p33"/>
          <p:cNvSpPr/>
          <p:nvPr/>
        </p:nvSpPr>
        <p:spPr>
          <a:xfrm>
            <a:off x="5393869" y="684956"/>
            <a:ext cx="3564300" cy="10965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None/>
            </a:pPr>
            <a:r>
              <a:rPr lang="en" sz="1500" b="1" i="0" u="none" strike="noStrike" cap="none">
                <a:solidFill>
                  <a:srgbClr val="FFFFFF"/>
                </a:solidFill>
                <a:latin typeface="Arial"/>
                <a:ea typeface="Arial"/>
                <a:cs typeface="Arial"/>
                <a:sym typeface="Arial"/>
              </a:rPr>
              <a:t>VeriDoc Global has developed a supply chain solution that leverages blockchain technology and smart contracts. </a:t>
            </a:r>
            <a:endParaRPr sz="1500" b="1" i="0" u="none" strike="noStrike" cap="none">
              <a:solidFill>
                <a:srgbClr val="FFFFFF"/>
              </a:solidFill>
              <a:latin typeface="Arial"/>
              <a:ea typeface="Arial"/>
              <a:cs typeface="Arial"/>
              <a:sym typeface="Arial"/>
            </a:endParaRPr>
          </a:p>
        </p:txBody>
      </p:sp>
      <p:sp>
        <p:nvSpPr>
          <p:cNvPr id="271" name="Google Shape;271;p33"/>
          <p:cNvSpPr/>
          <p:nvPr/>
        </p:nvSpPr>
        <p:spPr>
          <a:xfrm>
            <a:off x="5393872" y="4066706"/>
            <a:ext cx="3472800" cy="690900"/>
          </a:xfrm>
          <a:prstGeom prst="rect">
            <a:avLst/>
          </a:prstGeom>
          <a:noFill/>
          <a:ln>
            <a:noFill/>
          </a:ln>
        </p:spPr>
        <p:txBody>
          <a:bodyPr spcFirstLastPara="1" wrap="square" lIns="68575" tIns="34275" rIns="68575" bIns="34275" anchor="t" anchorCtr="0">
            <a:noAutofit/>
          </a:bodyPr>
          <a:lstStyle/>
          <a:p>
            <a:pPr marL="0" marR="0" lvl="0" indent="0" algn="ctr" rtl="0">
              <a:lnSpc>
                <a:spcPct val="115000"/>
              </a:lnSpc>
              <a:spcBef>
                <a:spcPts val="0"/>
              </a:spcBef>
              <a:spcAft>
                <a:spcPts val="0"/>
              </a:spcAft>
              <a:buNone/>
            </a:pPr>
            <a:r>
              <a:rPr lang="en" sz="900" b="1">
                <a:solidFill>
                  <a:srgbClr val="FFFFFF"/>
                </a:solidFill>
              </a:rPr>
              <a:t>O</a:t>
            </a:r>
            <a:r>
              <a:rPr lang="en" sz="900" b="1" i="0" u="none" strike="noStrike" cap="none">
                <a:solidFill>
                  <a:srgbClr val="FFFFFF"/>
                </a:solidFill>
                <a:latin typeface="Arial"/>
                <a:ea typeface="Arial"/>
                <a:cs typeface="Arial"/>
                <a:sym typeface="Arial"/>
              </a:rPr>
              <a:t>ur system verifies that each step in the supply chain has registered a “digital handshake” that marks exactly when and where the goods have changed hands. This makes it clear who is liable for products every step of the way.</a:t>
            </a:r>
            <a:endParaRPr sz="900" b="1" i="0" u="none" strike="noStrike" cap="none">
              <a:solidFill>
                <a:srgbClr val="FFFFFF"/>
              </a:solidFill>
              <a:latin typeface="Arial"/>
              <a:ea typeface="Arial"/>
              <a:cs typeface="Arial"/>
              <a:sym typeface="Arial"/>
            </a:endParaRPr>
          </a:p>
        </p:txBody>
      </p:sp>
      <p:sp>
        <p:nvSpPr>
          <p:cNvPr id="272" name="Google Shape;272;p33"/>
          <p:cNvSpPr/>
          <p:nvPr/>
        </p:nvSpPr>
        <p:spPr>
          <a:xfrm>
            <a:off x="112724" y="82631"/>
            <a:ext cx="4591800" cy="83092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 sz="3600" b="1" i="0" u="none" strike="noStrike" cap="none">
                <a:solidFill>
                  <a:srgbClr val="000000"/>
                </a:solidFill>
                <a:latin typeface="Arial"/>
                <a:ea typeface="Arial"/>
                <a:cs typeface="Arial"/>
                <a:sym typeface="Arial"/>
              </a:rPr>
              <a:t>The Problem:</a:t>
            </a:r>
            <a:endParaRPr sz="3600" b="1" i="0" u="none" strike="noStrike" cap="none">
              <a:solidFill>
                <a:srgbClr val="000000"/>
              </a:solidFill>
              <a:latin typeface="Arial"/>
              <a:ea typeface="Arial"/>
              <a:cs typeface="Arial"/>
              <a:sym typeface="Arial"/>
            </a:endParaRPr>
          </a:p>
        </p:txBody>
      </p:sp>
      <p:sp>
        <p:nvSpPr>
          <p:cNvPr id="273" name="Google Shape;273;p33"/>
          <p:cNvSpPr/>
          <p:nvPr/>
        </p:nvSpPr>
        <p:spPr>
          <a:xfrm>
            <a:off x="5424525" y="82631"/>
            <a:ext cx="3564225" cy="83092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 sz="3600" b="1" i="0" u="none" strike="noStrike" cap="none">
                <a:solidFill>
                  <a:srgbClr val="FFFFFF"/>
                </a:solidFill>
                <a:latin typeface="Arial"/>
                <a:ea typeface="Arial"/>
                <a:cs typeface="Arial"/>
                <a:sym typeface="Arial"/>
              </a:rPr>
              <a:t>The Solution:</a:t>
            </a:r>
            <a:endParaRPr sz="3600" b="1" i="0" u="none" strike="noStrike" cap="none">
              <a:solidFill>
                <a:srgbClr val="FFFFFF"/>
              </a:solidFill>
              <a:latin typeface="Arial"/>
              <a:ea typeface="Arial"/>
              <a:cs typeface="Arial"/>
              <a:sym typeface="Arial"/>
            </a:endParaRPr>
          </a:p>
        </p:txBody>
      </p:sp>
      <p:pic>
        <p:nvPicPr>
          <p:cNvPr id="274" name="Google Shape;274;p33"/>
          <p:cNvPicPr preferRelativeResize="0"/>
          <p:nvPr/>
        </p:nvPicPr>
        <p:blipFill rotWithShape="1">
          <a:blip r:embed="rId7">
            <a:alphaModFix/>
          </a:blip>
          <a:srcRect/>
          <a:stretch/>
        </p:blipFill>
        <p:spPr>
          <a:xfrm>
            <a:off x="6205106" y="1709901"/>
            <a:ext cx="2003063" cy="2310200"/>
          </a:xfrm>
          <a:prstGeom prst="rect">
            <a:avLst/>
          </a:prstGeom>
          <a:noFill/>
          <a:ln>
            <a:noFill/>
          </a:ln>
        </p:spPr>
      </p:pic>
      <p:sp>
        <p:nvSpPr>
          <p:cNvPr id="275" name="Google Shape;275;p33"/>
          <p:cNvSpPr txBox="1"/>
          <p:nvPr/>
        </p:nvSpPr>
        <p:spPr>
          <a:xfrm>
            <a:off x="6988073" y="4759700"/>
            <a:ext cx="2142000" cy="3459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rgbClr val="D0CECE"/>
                </a:solidFill>
                <a:latin typeface="Calibri"/>
                <a:ea typeface="Calibri"/>
                <a:cs typeface="Calibri"/>
                <a:sym typeface="Calibri"/>
              </a:rPr>
              <a:t>www.veridocglobal.com </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1" i="1" u="none" strike="noStrike" cap="none">
                <a:solidFill>
                  <a:srgbClr val="D0CECE"/>
                </a:solidFill>
                <a:latin typeface="Calibri"/>
                <a:ea typeface="Calibri"/>
                <a:cs typeface="Calibri"/>
                <a:sym typeface="Calibri"/>
              </a:rPr>
              <a:t>VeriDoc Global Solution: </a:t>
            </a:r>
            <a:r>
              <a:rPr lang="en" sz="800">
                <a:solidFill>
                  <a:srgbClr val="D0CECE"/>
                </a:solidFill>
                <a:latin typeface="Calibri"/>
                <a:ea typeface="Calibri"/>
                <a:cs typeface="Calibri"/>
                <a:sym typeface="Calibri"/>
              </a:rPr>
              <a:t>Supply Chain</a:t>
            </a:r>
            <a:endParaRPr sz="800" b="0" i="0" u="none" strike="noStrike" cap="none">
              <a:solidFill>
                <a:srgbClr val="D0CECE"/>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mt="35000"/>
          </a:blip>
          <a:stretch>
            <a:fillRect/>
          </a:stretch>
        </a:blipFill>
        <a:effectLst/>
      </p:bgPr>
    </p:bg>
    <p:spTree>
      <p:nvGrpSpPr>
        <p:cNvPr id="1" name="Shape 279"/>
        <p:cNvGrpSpPr/>
        <p:nvPr/>
      </p:nvGrpSpPr>
      <p:grpSpPr>
        <a:xfrm>
          <a:off x="0" y="0"/>
          <a:ext cx="0" cy="0"/>
          <a:chOff x="0" y="0"/>
          <a:chExt cx="0" cy="0"/>
        </a:xfrm>
      </p:grpSpPr>
      <p:sp>
        <p:nvSpPr>
          <p:cNvPr id="280" name="Google Shape;280;p34"/>
          <p:cNvSpPr/>
          <p:nvPr/>
        </p:nvSpPr>
        <p:spPr>
          <a:xfrm>
            <a:off x="0" y="3654056"/>
            <a:ext cx="9144000" cy="1489500"/>
          </a:xfrm>
          <a:prstGeom prst="rect">
            <a:avLst/>
          </a:prstGeom>
          <a:blipFill rotWithShape="1">
            <a:blip r:embed="rId4">
              <a:alphaModFix/>
            </a:blip>
            <a:tile tx="0" ty="0" sx="75000" sy="75000" flip="none" algn="bl"/>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81" name="Google Shape;281;p34"/>
          <p:cNvSpPr/>
          <p:nvPr/>
        </p:nvSpPr>
        <p:spPr>
          <a:xfrm>
            <a:off x="0" y="3654056"/>
            <a:ext cx="9153225" cy="1489500"/>
          </a:xfrm>
          <a:prstGeom prst="rect">
            <a:avLst/>
          </a:prstGeom>
          <a:gradFill>
            <a:gsLst>
              <a:gs pos="0">
                <a:srgbClr val="B5D366">
                  <a:alpha val="63529"/>
                </a:srgbClr>
              </a:gs>
              <a:gs pos="28000">
                <a:srgbClr val="70BA4D">
                  <a:alpha val="70588"/>
                </a:srgbClr>
              </a:gs>
              <a:gs pos="66000">
                <a:srgbClr val="25984E">
                  <a:alpha val="12549"/>
                </a:srgbClr>
              </a:gs>
              <a:gs pos="100000">
                <a:srgbClr val="176939">
                  <a:alpha val="0"/>
                </a:srgbClr>
              </a:gs>
            </a:gsLst>
            <a:lin ang="660013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82" name="Google Shape;282;p34"/>
          <p:cNvSpPr/>
          <p:nvPr/>
        </p:nvSpPr>
        <p:spPr>
          <a:xfrm>
            <a:off x="-76197" y="3785728"/>
            <a:ext cx="3366000" cy="3000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b="1" i="0" u="none" strike="noStrike" cap="none">
                <a:solidFill>
                  <a:schemeClr val="lt1"/>
                </a:solidFill>
                <a:latin typeface="Arial"/>
                <a:ea typeface="Arial"/>
                <a:cs typeface="Arial"/>
                <a:sym typeface="Arial"/>
              </a:rPr>
              <a:t>FOREFRONT OF SECURITY</a:t>
            </a:r>
            <a:endParaRPr sz="1500" b="1" i="0" u="none" strike="noStrike" cap="none">
              <a:solidFill>
                <a:schemeClr val="lt1"/>
              </a:solidFill>
              <a:latin typeface="Arial"/>
              <a:ea typeface="Arial"/>
              <a:cs typeface="Arial"/>
              <a:sym typeface="Arial"/>
            </a:endParaRPr>
          </a:p>
        </p:txBody>
      </p:sp>
      <p:sp>
        <p:nvSpPr>
          <p:cNvPr id="283" name="Google Shape;283;p34"/>
          <p:cNvSpPr/>
          <p:nvPr/>
        </p:nvSpPr>
        <p:spPr>
          <a:xfrm>
            <a:off x="306425" y="4168925"/>
            <a:ext cx="2658900" cy="553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chemeClr val="lt1"/>
                </a:solidFill>
                <a:latin typeface="Arial"/>
                <a:ea typeface="Arial"/>
                <a:cs typeface="Arial"/>
                <a:sym typeface="Arial"/>
              </a:rPr>
              <a:t>Data is immutable on blockchain and can’t be breached via an attack on a single server or database.</a:t>
            </a:r>
            <a:endParaRPr sz="1100" b="1" i="0" u="none" strike="noStrike" cap="none">
              <a:solidFill>
                <a:srgbClr val="000000"/>
              </a:solidFill>
              <a:latin typeface="Arial"/>
              <a:ea typeface="Arial"/>
              <a:cs typeface="Arial"/>
              <a:sym typeface="Arial"/>
            </a:endParaRPr>
          </a:p>
        </p:txBody>
      </p:sp>
      <p:sp>
        <p:nvSpPr>
          <p:cNvPr id="284" name="Google Shape;284;p34"/>
          <p:cNvSpPr/>
          <p:nvPr/>
        </p:nvSpPr>
        <p:spPr>
          <a:xfrm>
            <a:off x="2860682" y="3783985"/>
            <a:ext cx="3268500" cy="3000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b="1" i="0" u="none" strike="noStrike" cap="none">
                <a:solidFill>
                  <a:schemeClr val="lt1"/>
                </a:solidFill>
                <a:latin typeface="Arial"/>
                <a:ea typeface="Arial"/>
                <a:cs typeface="Arial"/>
                <a:sym typeface="Arial"/>
              </a:rPr>
              <a:t>INCREASED TRANSPARENCY</a:t>
            </a:r>
            <a:endParaRPr sz="1500" b="1" i="0" u="none" strike="noStrike" cap="none">
              <a:solidFill>
                <a:schemeClr val="lt1"/>
              </a:solidFill>
              <a:latin typeface="Arial"/>
              <a:ea typeface="Arial"/>
              <a:cs typeface="Arial"/>
              <a:sym typeface="Arial"/>
            </a:endParaRPr>
          </a:p>
        </p:txBody>
      </p:sp>
      <p:sp>
        <p:nvSpPr>
          <p:cNvPr id="285" name="Google Shape;285;p34"/>
          <p:cNvSpPr/>
          <p:nvPr/>
        </p:nvSpPr>
        <p:spPr>
          <a:xfrm>
            <a:off x="3310135" y="4168931"/>
            <a:ext cx="2458500" cy="553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None/>
            </a:pPr>
            <a:r>
              <a:rPr lang="en" sz="1100" b="1" i="0" u="none" strike="noStrike" cap="none">
                <a:solidFill>
                  <a:schemeClr val="lt1"/>
                </a:solidFill>
                <a:latin typeface="Arial"/>
                <a:ea typeface="Arial"/>
                <a:cs typeface="Arial"/>
                <a:sym typeface="Arial"/>
              </a:rPr>
              <a:t>Governments and businesses know exactly when and where the goods have changed hands.</a:t>
            </a:r>
            <a:endParaRPr sz="1100" b="1" i="0" u="none" strike="noStrike" cap="none">
              <a:solidFill>
                <a:srgbClr val="000000"/>
              </a:solidFill>
              <a:latin typeface="Arial"/>
              <a:ea typeface="Arial"/>
              <a:cs typeface="Arial"/>
              <a:sym typeface="Arial"/>
            </a:endParaRPr>
          </a:p>
        </p:txBody>
      </p:sp>
      <p:sp>
        <p:nvSpPr>
          <p:cNvPr id="286" name="Google Shape;286;p34"/>
          <p:cNvSpPr/>
          <p:nvPr/>
        </p:nvSpPr>
        <p:spPr>
          <a:xfrm>
            <a:off x="6009016" y="3797594"/>
            <a:ext cx="2976000" cy="3000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b="1" i="0" u="none" strike="noStrike" cap="none">
                <a:solidFill>
                  <a:schemeClr val="lt1"/>
                </a:solidFill>
                <a:latin typeface="Arial"/>
                <a:ea typeface="Arial"/>
                <a:cs typeface="Arial"/>
                <a:sym typeface="Arial"/>
              </a:rPr>
              <a:t>INCREASED PUBLIC SAFETY</a:t>
            </a:r>
            <a:endParaRPr sz="1500" b="1" i="0" u="none" strike="noStrike" cap="none">
              <a:solidFill>
                <a:schemeClr val="lt1"/>
              </a:solidFill>
              <a:latin typeface="Arial"/>
              <a:ea typeface="Arial"/>
              <a:cs typeface="Arial"/>
              <a:sym typeface="Arial"/>
            </a:endParaRPr>
          </a:p>
        </p:txBody>
      </p:sp>
      <p:sp>
        <p:nvSpPr>
          <p:cNvPr id="287" name="Google Shape;287;p34"/>
          <p:cNvSpPr/>
          <p:nvPr/>
        </p:nvSpPr>
        <p:spPr>
          <a:xfrm>
            <a:off x="6384135" y="4191590"/>
            <a:ext cx="2197200" cy="553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None/>
            </a:pPr>
            <a:r>
              <a:rPr lang="en" sz="1100" b="1" i="0" u="none" strike="noStrike" cap="none">
                <a:solidFill>
                  <a:schemeClr val="lt1"/>
                </a:solidFill>
                <a:latin typeface="Arial"/>
                <a:ea typeface="Arial"/>
                <a:cs typeface="Arial"/>
                <a:sym typeface="Arial"/>
              </a:rPr>
              <a:t>Increases the speed in which problems can be identified and products can be recalled.</a:t>
            </a:r>
            <a:endParaRPr sz="1100"/>
          </a:p>
        </p:txBody>
      </p:sp>
      <p:sp>
        <p:nvSpPr>
          <p:cNvPr id="288" name="Google Shape;288;p34"/>
          <p:cNvSpPr/>
          <p:nvPr/>
        </p:nvSpPr>
        <p:spPr>
          <a:xfrm>
            <a:off x="1734671" y="314043"/>
            <a:ext cx="5871150" cy="830925"/>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 sz="5000" b="1" i="0" u="none" strike="noStrike" cap="none">
                <a:solidFill>
                  <a:srgbClr val="25984E"/>
                </a:solidFill>
                <a:latin typeface="Arial"/>
                <a:ea typeface="Arial"/>
                <a:cs typeface="Arial"/>
                <a:sym typeface="Arial"/>
              </a:rPr>
              <a:t>KEY FEATURES</a:t>
            </a:r>
            <a:endParaRPr sz="5000" b="1" i="0" u="none" strike="noStrike" cap="none">
              <a:solidFill>
                <a:srgbClr val="25984E"/>
              </a:solidFill>
              <a:latin typeface="Arial"/>
              <a:ea typeface="Arial"/>
              <a:cs typeface="Arial"/>
              <a:sym typeface="Arial"/>
            </a:endParaRPr>
          </a:p>
        </p:txBody>
      </p:sp>
      <p:pic>
        <p:nvPicPr>
          <p:cNvPr id="289" name="Google Shape;289;p34"/>
          <p:cNvPicPr preferRelativeResize="0"/>
          <p:nvPr/>
        </p:nvPicPr>
        <p:blipFill rotWithShape="1">
          <a:blip r:embed="rId5">
            <a:alphaModFix/>
          </a:blip>
          <a:srcRect/>
          <a:stretch/>
        </p:blipFill>
        <p:spPr>
          <a:xfrm>
            <a:off x="2035653" y="831294"/>
            <a:ext cx="4972050" cy="2867025"/>
          </a:xfrm>
          <a:prstGeom prst="rect">
            <a:avLst/>
          </a:prstGeom>
          <a:noFill/>
          <a:ln>
            <a:noFill/>
          </a:ln>
        </p:spPr>
      </p:pic>
      <p:pic>
        <p:nvPicPr>
          <p:cNvPr id="290" name="Google Shape;290;p34"/>
          <p:cNvPicPr preferRelativeResize="0"/>
          <p:nvPr/>
        </p:nvPicPr>
        <p:blipFill rotWithShape="1">
          <a:blip r:embed="rId6">
            <a:alphaModFix/>
          </a:blip>
          <a:srcRect/>
          <a:stretch/>
        </p:blipFill>
        <p:spPr>
          <a:xfrm>
            <a:off x="6325366" y="1320443"/>
            <a:ext cx="2343150" cy="1828800"/>
          </a:xfrm>
          <a:prstGeom prst="rect">
            <a:avLst/>
          </a:prstGeom>
          <a:noFill/>
          <a:ln>
            <a:noFill/>
          </a:ln>
        </p:spPr>
      </p:pic>
      <p:pic>
        <p:nvPicPr>
          <p:cNvPr id="291" name="Google Shape;291;p34"/>
          <p:cNvPicPr preferRelativeResize="0"/>
          <p:nvPr/>
        </p:nvPicPr>
        <p:blipFill rotWithShape="1">
          <a:blip r:embed="rId7">
            <a:alphaModFix/>
          </a:blip>
          <a:srcRect/>
          <a:stretch/>
        </p:blipFill>
        <p:spPr>
          <a:xfrm>
            <a:off x="495721" y="1053757"/>
            <a:ext cx="2222165" cy="2297749"/>
          </a:xfrm>
          <a:prstGeom prst="rect">
            <a:avLst/>
          </a:prstGeom>
          <a:noFill/>
          <a:ln>
            <a:noFill/>
          </a:ln>
        </p:spPr>
      </p:pic>
      <p:sp>
        <p:nvSpPr>
          <p:cNvPr id="292" name="Google Shape;292;p34"/>
          <p:cNvSpPr txBox="1"/>
          <p:nvPr/>
        </p:nvSpPr>
        <p:spPr>
          <a:xfrm>
            <a:off x="6988073" y="4759700"/>
            <a:ext cx="2142000" cy="3459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rgbClr val="D0CECE"/>
                </a:solidFill>
                <a:latin typeface="Calibri"/>
                <a:ea typeface="Calibri"/>
                <a:cs typeface="Calibri"/>
                <a:sym typeface="Calibri"/>
              </a:rPr>
              <a:t>www.veridocglobal.com </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1" i="1" u="none" strike="noStrike" cap="none">
                <a:solidFill>
                  <a:srgbClr val="D0CECE"/>
                </a:solidFill>
                <a:latin typeface="Calibri"/>
                <a:ea typeface="Calibri"/>
                <a:cs typeface="Calibri"/>
                <a:sym typeface="Calibri"/>
              </a:rPr>
              <a:t>VeriDoc Global Solution: </a:t>
            </a:r>
            <a:r>
              <a:rPr lang="en" sz="800">
                <a:solidFill>
                  <a:srgbClr val="D0CECE"/>
                </a:solidFill>
                <a:latin typeface="Calibri"/>
                <a:ea typeface="Calibri"/>
                <a:cs typeface="Calibri"/>
                <a:sym typeface="Calibri"/>
              </a:rPr>
              <a:t>Supply Chain</a:t>
            </a:r>
            <a:endParaRPr sz="800" b="0" i="0" u="none" strike="noStrike" cap="none">
              <a:solidFill>
                <a:srgbClr val="D0CECE"/>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mt="35000"/>
          </a:blip>
          <a:stretch>
            <a:fillRect/>
          </a:stretch>
        </a:blipFill>
        <a:effectLst/>
      </p:bgPr>
    </p:bg>
    <p:spTree>
      <p:nvGrpSpPr>
        <p:cNvPr id="1" name="Shape 296"/>
        <p:cNvGrpSpPr/>
        <p:nvPr/>
      </p:nvGrpSpPr>
      <p:grpSpPr>
        <a:xfrm>
          <a:off x="0" y="0"/>
          <a:ext cx="0" cy="0"/>
          <a:chOff x="0" y="0"/>
          <a:chExt cx="0" cy="0"/>
        </a:xfrm>
      </p:grpSpPr>
      <p:pic>
        <p:nvPicPr>
          <p:cNvPr id="297" name="Google Shape;297;p35"/>
          <p:cNvPicPr preferRelativeResize="0"/>
          <p:nvPr/>
        </p:nvPicPr>
        <p:blipFill rotWithShape="1">
          <a:blip r:embed="rId4">
            <a:alphaModFix/>
          </a:blip>
          <a:srcRect/>
          <a:stretch/>
        </p:blipFill>
        <p:spPr>
          <a:xfrm>
            <a:off x="1186" y="-1266092"/>
            <a:ext cx="9141628" cy="5143500"/>
          </a:xfrm>
          <a:prstGeom prst="rect">
            <a:avLst/>
          </a:prstGeom>
          <a:noFill/>
          <a:ln>
            <a:noFill/>
          </a:ln>
        </p:spPr>
      </p:pic>
      <p:cxnSp>
        <p:nvCxnSpPr>
          <p:cNvPr id="298" name="Google Shape;298;p35"/>
          <p:cNvCxnSpPr/>
          <p:nvPr/>
        </p:nvCxnSpPr>
        <p:spPr>
          <a:xfrm>
            <a:off x="2823995" y="2995422"/>
            <a:ext cx="0" cy="1607400"/>
          </a:xfrm>
          <a:prstGeom prst="straightConnector1">
            <a:avLst/>
          </a:prstGeom>
          <a:noFill/>
          <a:ln w="25400" cap="rnd" cmpd="sng">
            <a:solidFill>
              <a:srgbClr val="00B050"/>
            </a:solidFill>
            <a:prstDash val="dot"/>
            <a:round/>
            <a:headEnd type="none" w="sm" len="sm"/>
            <a:tailEnd type="none" w="sm" len="sm"/>
          </a:ln>
        </p:spPr>
      </p:cxnSp>
      <p:cxnSp>
        <p:nvCxnSpPr>
          <p:cNvPr id="299" name="Google Shape;299;p35"/>
          <p:cNvCxnSpPr/>
          <p:nvPr/>
        </p:nvCxnSpPr>
        <p:spPr>
          <a:xfrm>
            <a:off x="6111097" y="2995422"/>
            <a:ext cx="0" cy="1607400"/>
          </a:xfrm>
          <a:prstGeom prst="straightConnector1">
            <a:avLst/>
          </a:prstGeom>
          <a:noFill/>
          <a:ln w="25400" cap="rnd" cmpd="sng">
            <a:solidFill>
              <a:srgbClr val="00B050"/>
            </a:solidFill>
            <a:prstDash val="dot"/>
            <a:round/>
            <a:headEnd type="none" w="sm" len="sm"/>
            <a:tailEnd type="none" w="sm" len="sm"/>
          </a:ln>
        </p:spPr>
      </p:cxnSp>
      <p:sp>
        <p:nvSpPr>
          <p:cNvPr id="300" name="Google Shape;300;p35"/>
          <p:cNvSpPr/>
          <p:nvPr/>
        </p:nvSpPr>
        <p:spPr>
          <a:xfrm>
            <a:off x="289463" y="2917852"/>
            <a:ext cx="2411775" cy="1684969"/>
          </a:xfrm>
          <a:prstGeom prst="rect">
            <a:avLst/>
          </a:prstGeom>
          <a:noFill/>
          <a:ln>
            <a:noFill/>
          </a:ln>
        </p:spPr>
        <p:txBody>
          <a:bodyPr spcFirstLastPara="1" wrap="square" lIns="68575" tIns="34275" rIns="68575" bIns="34275" anchor="t" anchorCtr="0">
            <a:noAutofit/>
          </a:bodyPr>
          <a:lstStyle/>
          <a:p>
            <a:pPr marL="0" marR="0" lvl="0" indent="0" algn="l" rtl="0">
              <a:lnSpc>
                <a:spcPct val="120000"/>
              </a:lnSpc>
              <a:spcBef>
                <a:spcPts val="0"/>
              </a:spcBef>
              <a:spcAft>
                <a:spcPts val="0"/>
              </a:spcAft>
              <a:buNone/>
            </a:pPr>
            <a:r>
              <a:rPr lang="en" sz="1100" b="0" i="0" u="none" strike="noStrike" cap="none">
                <a:solidFill>
                  <a:srgbClr val="000000"/>
                </a:solidFill>
                <a:latin typeface="Arial"/>
                <a:ea typeface="Arial"/>
                <a:cs typeface="Arial"/>
                <a:sym typeface="Arial"/>
              </a:rPr>
              <a:t>VeriDoc Global has developed a solution that involves embedding a QR code on an item with a unique digital hash inside the QR code. The hash holds a string of information that is then placed on the blockchain network for security, verification and most important end user validation.</a:t>
            </a:r>
            <a:endParaRPr sz="1100" b="0" i="0" u="none" strike="noStrike" cap="none">
              <a:solidFill>
                <a:schemeClr val="dk1"/>
              </a:solidFill>
              <a:latin typeface="Arial"/>
              <a:ea typeface="Arial"/>
              <a:cs typeface="Arial"/>
              <a:sym typeface="Arial"/>
            </a:endParaRPr>
          </a:p>
        </p:txBody>
      </p:sp>
      <p:sp>
        <p:nvSpPr>
          <p:cNvPr id="301" name="Google Shape;301;p35"/>
          <p:cNvSpPr/>
          <p:nvPr/>
        </p:nvSpPr>
        <p:spPr>
          <a:xfrm>
            <a:off x="3034894" y="2917853"/>
            <a:ext cx="2977200" cy="1783833"/>
          </a:xfrm>
          <a:prstGeom prst="rect">
            <a:avLst/>
          </a:prstGeom>
          <a:noFill/>
          <a:ln>
            <a:noFill/>
          </a:ln>
        </p:spPr>
        <p:txBody>
          <a:bodyPr spcFirstLastPara="1" wrap="square" lIns="68575" tIns="34275" rIns="68575" bIns="34275" anchor="t" anchorCtr="0">
            <a:noAutofit/>
          </a:bodyPr>
          <a:lstStyle/>
          <a:p>
            <a:pPr marL="0" marR="0" lvl="0" indent="0" algn="l" rtl="0">
              <a:lnSpc>
                <a:spcPct val="120000"/>
              </a:lnSpc>
              <a:spcBef>
                <a:spcPts val="0"/>
              </a:spcBef>
              <a:spcAft>
                <a:spcPts val="0"/>
              </a:spcAft>
              <a:buNone/>
            </a:pPr>
            <a:r>
              <a:rPr lang="en" sz="1100" b="1" i="0" u="none" strike="noStrike" cap="none">
                <a:solidFill>
                  <a:srgbClr val="25984E"/>
                </a:solidFill>
                <a:latin typeface="Arial"/>
                <a:ea typeface="Arial"/>
                <a:cs typeface="Arial"/>
                <a:sym typeface="Arial"/>
              </a:rPr>
              <a:t>Using a QR code reading app, customers can scan the QR code on the item once it has been delivered to them to verify the authenticity of items.</a:t>
            </a:r>
            <a:endParaRPr sz="1100"/>
          </a:p>
          <a:p>
            <a:pPr marL="0" marR="0" lvl="0" indent="0" algn="l" rtl="0">
              <a:lnSpc>
                <a:spcPct val="120000"/>
              </a:lnSpc>
              <a:spcBef>
                <a:spcPts val="0"/>
              </a:spcBef>
              <a:spcAft>
                <a:spcPts val="0"/>
              </a:spcAft>
              <a:buNone/>
            </a:pPr>
            <a:endParaRPr sz="1100" b="1" i="0" u="none" strike="noStrike" cap="none">
              <a:solidFill>
                <a:srgbClr val="25984E"/>
              </a:solidFill>
              <a:latin typeface="Arial"/>
              <a:ea typeface="Arial"/>
              <a:cs typeface="Arial"/>
              <a:sym typeface="Arial"/>
            </a:endParaRPr>
          </a:p>
          <a:p>
            <a:pPr marL="0" marR="0" lvl="0" indent="0" algn="l" rtl="0">
              <a:lnSpc>
                <a:spcPct val="120000"/>
              </a:lnSpc>
              <a:spcBef>
                <a:spcPts val="0"/>
              </a:spcBef>
              <a:spcAft>
                <a:spcPts val="0"/>
              </a:spcAft>
              <a:buNone/>
            </a:pPr>
            <a:r>
              <a:rPr lang="en" sz="1100" b="1" i="0" u="none" strike="noStrike" cap="none">
                <a:solidFill>
                  <a:schemeClr val="dk1"/>
                </a:solidFill>
              </a:rPr>
              <a:t>Throughout the shipping process, the QR code can be updated with information verifying when and where the product has changed hands.</a:t>
            </a:r>
            <a:r>
              <a:rPr lang="en" sz="1100" b="0" i="0" u="none" strike="noStrike" cap="none">
                <a:solidFill>
                  <a:schemeClr val="dk1"/>
                </a:solidFill>
                <a:latin typeface="Arial"/>
                <a:ea typeface="Arial"/>
                <a:cs typeface="Arial"/>
                <a:sym typeface="Arial"/>
              </a:rPr>
              <a:t/>
            </a:r>
            <a:br>
              <a:rPr lang="en" sz="1100" b="0" i="0" u="none" strike="noStrike" cap="none">
                <a:solidFill>
                  <a:schemeClr val="dk1"/>
                </a:solidFill>
                <a:latin typeface="Arial"/>
                <a:ea typeface="Arial"/>
                <a:cs typeface="Arial"/>
                <a:sym typeface="Arial"/>
              </a:rPr>
            </a:br>
            <a:endParaRPr sz="1100" b="0" i="0" u="none" strike="noStrike" cap="none">
              <a:solidFill>
                <a:schemeClr val="dk1"/>
              </a:solidFill>
              <a:latin typeface="Arial"/>
              <a:ea typeface="Arial"/>
              <a:cs typeface="Arial"/>
              <a:sym typeface="Arial"/>
            </a:endParaRPr>
          </a:p>
          <a:p>
            <a:pPr marL="0" marR="0" lvl="0" indent="0" algn="l" rtl="0">
              <a:lnSpc>
                <a:spcPct val="120000"/>
              </a:lnSpc>
              <a:spcBef>
                <a:spcPts val="0"/>
              </a:spcBef>
              <a:spcAft>
                <a:spcPts val="0"/>
              </a:spcAft>
              <a:buNone/>
            </a:pPr>
            <a:endParaRPr sz="1100" b="0" i="0" u="none" strike="noStrike" cap="none">
              <a:solidFill>
                <a:schemeClr val="dk1"/>
              </a:solidFill>
              <a:latin typeface="Arial"/>
              <a:ea typeface="Arial"/>
              <a:cs typeface="Arial"/>
              <a:sym typeface="Arial"/>
            </a:endParaRPr>
          </a:p>
        </p:txBody>
      </p:sp>
      <p:sp>
        <p:nvSpPr>
          <p:cNvPr id="302" name="Google Shape;302;p35"/>
          <p:cNvSpPr/>
          <p:nvPr/>
        </p:nvSpPr>
        <p:spPr>
          <a:xfrm>
            <a:off x="6222992" y="2933500"/>
            <a:ext cx="2820458" cy="2046600"/>
          </a:xfrm>
          <a:prstGeom prst="rect">
            <a:avLst/>
          </a:prstGeom>
          <a:noFill/>
          <a:ln>
            <a:noFill/>
          </a:ln>
        </p:spPr>
        <p:txBody>
          <a:bodyPr spcFirstLastPara="1" wrap="square" lIns="68575" tIns="34275" rIns="68575" bIns="34275" anchor="t" anchorCtr="0">
            <a:noAutofit/>
          </a:bodyPr>
          <a:lstStyle/>
          <a:p>
            <a:pPr marL="0" marR="0" lvl="0" indent="0" algn="l" rtl="0">
              <a:lnSpc>
                <a:spcPct val="120000"/>
              </a:lnSpc>
              <a:spcBef>
                <a:spcPts val="0"/>
              </a:spcBef>
              <a:spcAft>
                <a:spcPts val="0"/>
              </a:spcAft>
              <a:buNone/>
            </a:pPr>
            <a:r>
              <a:rPr lang="en" sz="1800" b="0" i="1" u="none" strike="noStrike" cap="none">
                <a:solidFill>
                  <a:srgbClr val="25984E"/>
                </a:solidFill>
                <a:latin typeface="Arial"/>
                <a:ea typeface="Arial"/>
                <a:cs typeface="Arial"/>
                <a:sym typeface="Arial"/>
              </a:rPr>
              <a:t>Additional information can be added to the QR code by the manufacturer anytime in case of a product recall.</a:t>
            </a:r>
            <a:endParaRPr sz="1100" dirty="0"/>
          </a:p>
        </p:txBody>
      </p:sp>
      <p:sp>
        <p:nvSpPr>
          <p:cNvPr id="303" name="Google Shape;303;p35"/>
          <p:cNvSpPr txBox="1"/>
          <p:nvPr/>
        </p:nvSpPr>
        <p:spPr>
          <a:xfrm>
            <a:off x="2234813" y="1053590"/>
            <a:ext cx="4247325" cy="1168798"/>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 sz="3000" b="0" i="0" u="none" strike="noStrike" cap="none">
                <a:solidFill>
                  <a:schemeClr val="lt1"/>
                </a:solidFill>
                <a:latin typeface="Arial"/>
                <a:ea typeface="Arial"/>
                <a:cs typeface="Arial"/>
                <a:sym typeface="Arial"/>
              </a:rPr>
              <a:t>VERIDOC GLOBAL </a:t>
            </a:r>
            <a:r>
              <a:rPr lang="en" sz="3600" b="1" i="0" u="none" strike="noStrike" cap="none">
                <a:solidFill>
                  <a:schemeClr val="lt1"/>
                </a:solidFill>
                <a:latin typeface="Arial"/>
                <a:ea typeface="Arial"/>
                <a:cs typeface="Arial"/>
                <a:sym typeface="Arial"/>
              </a:rPr>
              <a:t>SOLUTION </a:t>
            </a:r>
            <a:endParaRPr sz="33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endParaRPr sz="3600" b="1" i="0" u="none" strike="noStrike" cap="none">
              <a:solidFill>
                <a:schemeClr val="lt1"/>
              </a:solidFill>
              <a:latin typeface="Arial"/>
              <a:ea typeface="Arial"/>
              <a:cs typeface="Arial"/>
              <a:sym typeface="Arial"/>
            </a:endParaRPr>
          </a:p>
        </p:txBody>
      </p:sp>
      <p:pic>
        <p:nvPicPr>
          <p:cNvPr id="304" name="Google Shape;304;p35"/>
          <p:cNvPicPr preferRelativeResize="0"/>
          <p:nvPr/>
        </p:nvPicPr>
        <p:blipFill rotWithShape="1">
          <a:blip r:embed="rId5">
            <a:alphaModFix/>
          </a:blip>
          <a:srcRect/>
          <a:stretch/>
        </p:blipFill>
        <p:spPr>
          <a:xfrm>
            <a:off x="90346" y="4980091"/>
            <a:ext cx="2257893" cy="93688"/>
          </a:xfrm>
          <a:prstGeom prst="rect">
            <a:avLst/>
          </a:prstGeom>
          <a:noFill/>
          <a:ln>
            <a:noFill/>
          </a:ln>
        </p:spPr>
      </p:pic>
      <p:sp>
        <p:nvSpPr>
          <p:cNvPr id="305" name="Google Shape;305;p35"/>
          <p:cNvSpPr txBox="1"/>
          <p:nvPr/>
        </p:nvSpPr>
        <p:spPr>
          <a:xfrm>
            <a:off x="7051648" y="4759700"/>
            <a:ext cx="2078400" cy="3231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sng" strike="noStrike" cap="none">
                <a:solidFill>
                  <a:schemeClr val="hlink"/>
                </a:solidFill>
                <a:latin typeface="Calibri"/>
                <a:ea typeface="Calibri"/>
                <a:cs typeface="Calibri"/>
                <a:sym typeface="Calibri"/>
                <a:hlinkClick r:id="rId6"/>
              </a:rPr>
              <a:t>www.veridocglobal.com</a:t>
            </a:r>
            <a:r>
              <a:rPr lang="en" sz="800" b="0" i="0" u="none" strike="noStrike" cap="none">
                <a:solidFill>
                  <a:schemeClr val="dk1"/>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1" i="1" u="none" strike="noStrike" cap="none">
                <a:solidFill>
                  <a:srgbClr val="25984E"/>
                </a:solidFill>
                <a:latin typeface="Calibri"/>
                <a:ea typeface="Calibri"/>
                <a:cs typeface="Calibri"/>
                <a:sym typeface="Calibri"/>
              </a:rPr>
              <a:t>VeriDoc Global Solution: </a:t>
            </a:r>
            <a:r>
              <a:rPr lang="en" sz="800">
                <a:solidFill>
                  <a:schemeClr val="dk1"/>
                </a:solidFill>
                <a:latin typeface="Calibri"/>
                <a:ea typeface="Calibri"/>
                <a:cs typeface="Calibri"/>
                <a:sym typeface="Calibri"/>
              </a:rPr>
              <a:t>Supply Chain</a:t>
            </a:r>
            <a:endParaRPr sz="8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mt="35000"/>
          </a:blip>
          <a:stretch>
            <a:fillRect/>
          </a:stretch>
        </a:blipFill>
        <a:effectLst/>
      </p:bgPr>
    </p:bg>
    <p:spTree>
      <p:nvGrpSpPr>
        <p:cNvPr id="1" name="Shape 309"/>
        <p:cNvGrpSpPr/>
        <p:nvPr/>
      </p:nvGrpSpPr>
      <p:grpSpPr>
        <a:xfrm>
          <a:off x="0" y="0"/>
          <a:ext cx="0" cy="0"/>
          <a:chOff x="0" y="0"/>
          <a:chExt cx="0" cy="0"/>
        </a:xfrm>
      </p:grpSpPr>
      <p:pic>
        <p:nvPicPr>
          <p:cNvPr id="310" name="Google Shape;310;p36"/>
          <p:cNvPicPr preferRelativeResize="0"/>
          <p:nvPr/>
        </p:nvPicPr>
        <p:blipFill rotWithShape="1">
          <a:blip r:embed="rId4">
            <a:alphaModFix/>
          </a:blip>
          <a:srcRect/>
          <a:stretch/>
        </p:blipFill>
        <p:spPr>
          <a:xfrm>
            <a:off x="978082" y="1389682"/>
            <a:ext cx="1338475" cy="1326630"/>
          </a:xfrm>
          <a:prstGeom prst="rect">
            <a:avLst/>
          </a:prstGeom>
          <a:noFill/>
          <a:ln>
            <a:noFill/>
          </a:ln>
        </p:spPr>
      </p:pic>
      <p:sp>
        <p:nvSpPr>
          <p:cNvPr id="311" name="Google Shape;311;p36"/>
          <p:cNvSpPr txBox="1"/>
          <p:nvPr/>
        </p:nvSpPr>
        <p:spPr>
          <a:xfrm>
            <a:off x="3539370" y="3746644"/>
            <a:ext cx="4922100" cy="8541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None/>
            </a:pPr>
            <a:r>
              <a:rPr lang="en" sz="1400" b="0" i="0" u="none" strike="noStrike" cap="none">
                <a:solidFill>
                  <a:schemeClr val="dk1"/>
                </a:solidFill>
                <a:latin typeface="Arial"/>
                <a:ea typeface="Arial"/>
                <a:cs typeface="Arial"/>
                <a:sym typeface="Arial"/>
              </a:rPr>
              <a:t>The app verify that each step in the supply chain has registered a “digital handshake” that marks exactly when and where the goods have changed hands, and allows customer to verify the authenticity of product. </a:t>
            </a:r>
            <a:endParaRPr sz="1400" b="0" i="0" u="none" strike="noStrike" cap="none">
              <a:solidFill>
                <a:schemeClr val="dk1"/>
              </a:solidFill>
              <a:latin typeface="Arial"/>
              <a:ea typeface="Arial"/>
              <a:cs typeface="Arial"/>
              <a:sym typeface="Arial"/>
            </a:endParaRPr>
          </a:p>
        </p:txBody>
      </p:sp>
      <p:sp>
        <p:nvSpPr>
          <p:cNvPr id="312" name="Google Shape;312;p36"/>
          <p:cNvSpPr/>
          <p:nvPr/>
        </p:nvSpPr>
        <p:spPr>
          <a:xfrm>
            <a:off x="3207394" y="3080738"/>
            <a:ext cx="2862900" cy="483300"/>
          </a:xfrm>
          <a:prstGeom prst="rect">
            <a:avLst/>
          </a:prstGeom>
          <a:solidFill>
            <a:srgbClr val="00B050"/>
          </a:solid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700"/>
              <a:buFont typeface="Arial"/>
              <a:buNone/>
            </a:pPr>
            <a:r>
              <a:rPr lang="en" sz="2700" b="1" i="0" u="none" strike="noStrike" cap="none">
                <a:solidFill>
                  <a:schemeClr val="lt1"/>
                </a:solidFill>
                <a:latin typeface="Arial"/>
                <a:ea typeface="Arial"/>
                <a:cs typeface="Arial"/>
                <a:sym typeface="Arial"/>
              </a:rPr>
              <a:t>ORIGINAL</a:t>
            </a:r>
            <a:endParaRPr sz="2700" b="1" i="0" u="none" strike="noStrike" cap="none">
              <a:solidFill>
                <a:schemeClr val="lt1"/>
              </a:solidFill>
              <a:latin typeface="Arial"/>
              <a:ea typeface="Arial"/>
              <a:cs typeface="Arial"/>
              <a:sym typeface="Arial"/>
            </a:endParaRPr>
          </a:p>
        </p:txBody>
      </p:sp>
      <p:sp>
        <p:nvSpPr>
          <p:cNvPr id="313" name="Google Shape;313;p36"/>
          <p:cNvSpPr/>
          <p:nvPr/>
        </p:nvSpPr>
        <p:spPr>
          <a:xfrm>
            <a:off x="6070296" y="3080735"/>
            <a:ext cx="2685300" cy="483300"/>
          </a:xfrm>
          <a:prstGeom prst="rect">
            <a:avLst/>
          </a:prstGeom>
          <a:solidFill>
            <a:srgbClr val="CC0000"/>
          </a:solid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700"/>
              <a:buFont typeface="Arial"/>
              <a:buNone/>
            </a:pPr>
            <a:r>
              <a:rPr lang="en" sz="2700" b="1" i="0" u="none" strike="noStrike" cap="none">
                <a:solidFill>
                  <a:schemeClr val="lt1"/>
                </a:solidFill>
                <a:latin typeface="Arial"/>
                <a:ea typeface="Arial"/>
                <a:cs typeface="Arial"/>
                <a:sym typeface="Arial"/>
              </a:rPr>
              <a:t>FAKE</a:t>
            </a:r>
            <a:endParaRPr sz="2700" b="1" i="0" u="none" strike="noStrike" cap="none">
              <a:solidFill>
                <a:schemeClr val="lt1"/>
              </a:solidFill>
              <a:latin typeface="Arial"/>
              <a:ea typeface="Arial"/>
              <a:cs typeface="Arial"/>
              <a:sym typeface="Arial"/>
            </a:endParaRPr>
          </a:p>
        </p:txBody>
      </p:sp>
      <p:sp>
        <p:nvSpPr>
          <p:cNvPr id="314" name="Google Shape;314;p36"/>
          <p:cNvSpPr txBox="1"/>
          <p:nvPr/>
        </p:nvSpPr>
        <p:spPr>
          <a:xfrm>
            <a:off x="452419" y="3080738"/>
            <a:ext cx="2595000" cy="483300"/>
          </a:xfrm>
          <a:prstGeom prst="rect">
            <a:avLst/>
          </a:prstGeom>
          <a:noFill/>
          <a:ln w="28575" cap="flat" cmpd="sng">
            <a:solidFill>
              <a:srgbClr val="000000"/>
            </a:solidFill>
            <a:prstDash val="solid"/>
            <a:round/>
            <a:headEnd type="none" w="sm" len="sm"/>
            <a:tailEnd type="none" w="sm" len="sm"/>
          </a:ln>
        </p:spPr>
        <p:txBody>
          <a:bodyPr spcFirstLastPara="1" wrap="square" lIns="68575" tIns="102875" rIns="68575" bIns="34275" anchor="t" anchorCtr="0">
            <a:noAutofit/>
          </a:bodyPr>
          <a:lstStyle/>
          <a:p>
            <a:pPr marL="0" marR="0" lvl="0" indent="0" algn="ctr" rtl="0">
              <a:lnSpc>
                <a:spcPct val="100000"/>
              </a:lnSpc>
              <a:spcBef>
                <a:spcPts val="0"/>
              </a:spcBef>
              <a:spcAft>
                <a:spcPts val="0"/>
              </a:spcAft>
              <a:buClr>
                <a:srgbClr val="000000"/>
              </a:buClr>
              <a:buSzPts val="2100"/>
              <a:buFont typeface="Arial"/>
              <a:buNone/>
            </a:pPr>
            <a:r>
              <a:rPr lang="en" sz="2100" b="1" i="0" u="none" strike="noStrike" cap="none">
                <a:solidFill>
                  <a:schemeClr val="dk1"/>
                </a:solidFill>
                <a:latin typeface="Arial"/>
                <a:ea typeface="Arial"/>
                <a:cs typeface="Arial"/>
                <a:sym typeface="Arial"/>
              </a:rPr>
              <a:t>QR READING APP  </a:t>
            </a:r>
            <a:endParaRPr sz="2100" b="1" i="0" u="none" strike="noStrike" cap="none">
              <a:solidFill>
                <a:schemeClr val="dk1"/>
              </a:solidFill>
              <a:latin typeface="Arial"/>
              <a:ea typeface="Arial"/>
              <a:cs typeface="Arial"/>
              <a:sym typeface="Arial"/>
            </a:endParaRPr>
          </a:p>
        </p:txBody>
      </p:sp>
      <p:sp>
        <p:nvSpPr>
          <p:cNvPr id="315" name="Google Shape;315;p36"/>
          <p:cNvSpPr/>
          <p:nvPr/>
        </p:nvSpPr>
        <p:spPr>
          <a:xfrm>
            <a:off x="5066156" y="2182913"/>
            <a:ext cx="1868700" cy="380700"/>
          </a:xfrm>
          <a:prstGeom prst="leftRightArrow">
            <a:avLst>
              <a:gd name="adj1" fmla="val 50000"/>
              <a:gd name="adj2" fmla="val 50000"/>
            </a:avLst>
          </a:prstGeom>
          <a:solidFill>
            <a:srgbClr val="25984E"/>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16" name="Google Shape;316;p36"/>
          <p:cNvSpPr txBox="1"/>
          <p:nvPr/>
        </p:nvSpPr>
        <p:spPr>
          <a:xfrm>
            <a:off x="334856" y="3746644"/>
            <a:ext cx="2829900" cy="8541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B050"/>
                </a:solidFill>
                <a:latin typeface="Arial"/>
                <a:ea typeface="Arial"/>
                <a:cs typeface="Arial"/>
                <a:sym typeface="Arial"/>
              </a:rPr>
              <a:t>Using any QR reading app, </a:t>
            </a:r>
            <a:r>
              <a:rPr lang="en" sz="1400" b="0" i="0" u="none" strike="noStrike" cap="none">
                <a:solidFill>
                  <a:schemeClr val="dk1"/>
                </a:solidFill>
                <a:latin typeface="Arial"/>
                <a:ea typeface="Arial"/>
                <a:cs typeface="Arial"/>
                <a:sym typeface="Arial"/>
              </a:rPr>
              <a:t>hold your device over the QR code of item and it will scan it.</a:t>
            </a:r>
            <a:endParaRPr sz="1400" b="0" i="0" u="none" strike="noStrike" cap="none">
              <a:solidFill>
                <a:schemeClr val="dk1"/>
              </a:solidFill>
              <a:latin typeface="Arial"/>
              <a:ea typeface="Arial"/>
              <a:cs typeface="Arial"/>
              <a:sym typeface="Arial"/>
            </a:endParaRPr>
          </a:p>
        </p:txBody>
      </p:sp>
      <p:sp>
        <p:nvSpPr>
          <p:cNvPr id="317" name="Google Shape;317;p36"/>
          <p:cNvSpPr txBox="1"/>
          <p:nvPr/>
        </p:nvSpPr>
        <p:spPr>
          <a:xfrm>
            <a:off x="198694" y="441525"/>
            <a:ext cx="4237200" cy="80167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en" sz="2700" b="1" i="0" u="none" strike="noStrike" cap="none">
                <a:solidFill>
                  <a:srgbClr val="25984E"/>
                </a:solidFill>
                <a:latin typeface="Arial"/>
                <a:ea typeface="Arial"/>
                <a:cs typeface="Arial"/>
                <a:sym typeface="Arial"/>
              </a:rPr>
              <a:t>HOW DOES IT WORK?</a:t>
            </a:r>
            <a:endParaRPr sz="2700" b="1" i="0" u="none" strike="noStrike" cap="none">
              <a:solidFill>
                <a:srgbClr val="25984E"/>
              </a:solidFill>
              <a:latin typeface="Arial"/>
              <a:ea typeface="Arial"/>
              <a:cs typeface="Arial"/>
              <a:sym typeface="Arial"/>
            </a:endParaRPr>
          </a:p>
        </p:txBody>
      </p:sp>
      <p:pic>
        <p:nvPicPr>
          <p:cNvPr id="318" name="Google Shape;318;p36"/>
          <p:cNvPicPr preferRelativeResize="0"/>
          <p:nvPr/>
        </p:nvPicPr>
        <p:blipFill rotWithShape="1">
          <a:blip r:embed="rId5">
            <a:alphaModFix/>
          </a:blip>
          <a:srcRect/>
          <a:stretch/>
        </p:blipFill>
        <p:spPr>
          <a:xfrm>
            <a:off x="90346" y="4980091"/>
            <a:ext cx="2257893" cy="93688"/>
          </a:xfrm>
          <a:prstGeom prst="rect">
            <a:avLst/>
          </a:prstGeom>
          <a:noFill/>
          <a:ln>
            <a:noFill/>
          </a:ln>
        </p:spPr>
      </p:pic>
      <p:pic>
        <p:nvPicPr>
          <p:cNvPr id="319" name="Google Shape;319;p36"/>
          <p:cNvPicPr preferRelativeResize="0"/>
          <p:nvPr/>
        </p:nvPicPr>
        <p:blipFill rotWithShape="1">
          <a:blip r:embed="rId6">
            <a:alphaModFix/>
          </a:blip>
          <a:srcRect/>
          <a:stretch/>
        </p:blipFill>
        <p:spPr>
          <a:xfrm>
            <a:off x="1519042" y="1638352"/>
            <a:ext cx="912764" cy="1334038"/>
          </a:xfrm>
          <a:prstGeom prst="rect">
            <a:avLst/>
          </a:prstGeom>
          <a:noFill/>
          <a:ln>
            <a:noFill/>
          </a:ln>
        </p:spPr>
      </p:pic>
      <p:pic>
        <p:nvPicPr>
          <p:cNvPr id="320" name="Google Shape;320;p36"/>
          <p:cNvPicPr preferRelativeResize="0"/>
          <p:nvPr/>
        </p:nvPicPr>
        <p:blipFill rotWithShape="1">
          <a:blip r:embed="rId4">
            <a:alphaModFix/>
          </a:blip>
          <a:srcRect/>
          <a:stretch/>
        </p:blipFill>
        <p:spPr>
          <a:xfrm>
            <a:off x="3553126" y="1389682"/>
            <a:ext cx="1338475" cy="1326630"/>
          </a:xfrm>
          <a:prstGeom prst="rect">
            <a:avLst/>
          </a:prstGeom>
          <a:noFill/>
          <a:ln>
            <a:noFill/>
          </a:ln>
        </p:spPr>
      </p:pic>
      <p:pic>
        <p:nvPicPr>
          <p:cNvPr id="321" name="Google Shape;321;p36"/>
          <p:cNvPicPr preferRelativeResize="0"/>
          <p:nvPr/>
        </p:nvPicPr>
        <p:blipFill rotWithShape="1">
          <a:blip r:embed="rId7">
            <a:alphaModFix/>
          </a:blip>
          <a:srcRect/>
          <a:stretch/>
        </p:blipFill>
        <p:spPr>
          <a:xfrm>
            <a:off x="6698046" y="1016882"/>
            <a:ext cx="2121056" cy="2121056"/>
          </a:xfrm>
          <a:prstGeom prst="rect">
            <a:avLst/>
          </a:prstGeom>
          <a:noFill/>
          <a:ln>
            <a:noFill/>
          </a:ln>
        </p:spPr>
      </p:pic>
      <p:pic>
        <p:nvPicPr>
          <p:cNvPr id="322" name="Google Shape;322;p36"/>
          <p:cNvPicPr preferRelativeResize="0"/>
          <p:nvPr/>
        </p:nvPicPr>
        <p:blipFill rotWithShape="1">
          <a:blip r:embed="rId8">
            <a:alphaModFix/>
          </a:blip>
          <a:srcRect/>
          <a:stretch/>
        </p:blipFill>
        <p:spPr>
          <a:xfrm>
            <a:off x="5519351" y="1743558"/>
            <a:ext cx="1251341" cy="1825410"/>
          </a:xfrm>
          <a:prstGeom prst="rect">
            <a:avLst/>
          </a:prstGeom>
          <a:noFill/>
          <a:ln>
            <a:noFill/>
          </a:ln>
        </p:spPr>
      </p:pic>
      <p:sp>
        <p:nvSpPr>
          <p:cNvPr id="323" name="Google Shape;323;p36"/>
          <p:cNvSpPr txBox="1"/>
          <p:nvPr/>
        </p:nvSpPr>
        <p:spPr>
          <a:xfrm>
            <a:off x="7051648" y="4759700"/>
            <a:ext cx="2078400" cy="3231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sng" strike="noStrike" cap="none">
                <a:solidFill>
                  <a:schemeClr val="hlink"/>
                </a:solidFill>
                <a:latin typeface="Calibri"/>
                <a:ea typeface="Calibri"/>
                <a:cs typeface="Calibri"/>
                <a:sym typeface="Calibri"/>
                <a:hlinkClick r:id="rId9"/>
              </a:rPr>
              <a:t>www.veridocglobal.com</a:t>
            </a:r>
            <a:r>
              <a:rPr lang="en" sz="800" b="0" i="0" u="none" strike="noStrike" cap="none">
                <a:solidFill>
                  <a:schemeClr val="dk1"/>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1" i="1" u="none" strike="noStrike" cap="none">
                <a:solidFill>
                  <a:srgbClr val="25984E"/>
                </a:solidFill>
                <a:latin typeface="Calibri"/>
                <a:ea typeface="Calibri"/>
                <a:cs typeface="Calibri"/>
                <a:sym typeface="Calibri"/>
              </a:rPr>
              <a:t>VeriDoc Global Solution: </a:t>
            </a:r>
            <a:r>
              <a:rPr lang="en" sz="800">
                <a:solidFill>
                  <a:schemeClr val="dk1"/>
                </a:solidFill>
                <a:latin typeface="Calibri"/>
                <a:ea typeface="Calibri"/>
                <a:cs typeface="Calibri"/>
                <a:sym typeface="Calibri"/>
              </a:rPr>
              <a:t>Supply Chain</a:t>
            </a:r>
            <a:endParaRPr sz="8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1427</Words>
  <Application>Microsoft Macintosh PowerPoint</Application>
  <PresentationFormat>On-screen Show (16:9)</PresentationFormat>
  <Paragraphs>155</Paragraphs>
  <Slides>17</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Barlow</vt:lpstr>
      <vt:lpstr>Calibri</vt:lpstr>
      <vt:lpstr>Noto Sans Symbols</vt:lpstr>
      <vt:lpstr>Roboto</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Elissa Renton</cp:lastModifiedBy>
  <cp:revision>3</cp:revision>
  <dcterms:modified xsi:type="dcterms:W3CDTF">2018-09-26T05:13:00Z</dcterms:modified>
</cp:coreProperties>
</file>