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09"/>
    <p:restoredTop sz="94650"/>
  </p:normalViewPr>
  <p:slideViewPr>
    <p:cSldViewPr snapToGrid="0">
      <p:cViewPr varScale="1">
        <p:scale>
          <a:sx n="217" d="100"/>
          <a:sy n="217" d="100"/>
        </p:scale>
        <p:origin x="104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f32bbc2c2_2_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2" name="Google Shape;132;g3f32bbc2c2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f32bbc2c2_2_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9" name="Google Shape;319;g3f32bbc2c2_2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f32bbc2c2_2_2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7" name="Google Shape;357;g3f32bbc2c2_2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f32bbc2c2_2_2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7" name="Google Shape;367;g3f32bbc2c2_2_2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f32bbc2c2_2_3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9" name="Google Shape;379;g3f32bbc2c2_2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f32bbc2c2_2_3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9" name="Google Shape;389;g3f32bbc2c2_2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f32bbc2c2_2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9" name="Google Shape;399;g3f32bbc2c2_2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f32bbc2c2_2_3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0" name="Google Shape;420;g3f32bbc2c2_2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f32bbc2c2_2_3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41" name="Google Shape;441;g3f32bbc2c2_2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24c4299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0" name="Google Shape;140;g424c4299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24c4299f0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7" name="Google Shape;157;g424c4299f0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4c4299f0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8" name="Google Shape;218;g424c4299f0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f32bbc2c2_2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ICON-21.png</a:t>
            </a:r>
            <a:endParaRPr sz="1200" b="0" i="0" u="none" strike="noStrike" cap="none">
              <a:solidFill>
                <a:schemeClr val="dk1"/>
              </a:solidFill>
              <a:latin typeface="Calibri"/>
              <a:ea typeface="Calibri"/>
              <a:cs typeface="Calibri"/>
              <a:sym typeface="Calibri"/>
            </a:endParaRPr>
          </a:p>
        </p:txBody>
      </p:sp>
      <p:sp>
        <p:nvSpPr>
          <p:cNvPr id="234" name="Google Shape;234;g3f32bbc2c2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f32bbc2c2_2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0" name="Google Shape;250;g3f32bbc2c2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f32bbc2c2_2_2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Asset 67@300x-8.png</a:t>
            </a:r>
            <a:endParaRPr sz="1200" b="0" i="0" u="none" strike="noStrike" cap="none">
              <a:solidFill>
                <a:schemeClr val="dk1"/>
              </a:solidFill>
              <a:latin typeface="Calibri"/>
              <a:ea typeface="Calibri"/>
              <a:cs typeface="Calibri"/>
              <a:sym typeface="Calibri"/>
            </a:endParaRPr>
          </a:p>
        </p:txBody>
      </p:sp>
      <p:sp>
        <p:nvSpPr>
          <p:cNvPr id="271" name="Google Shape;271;g3f32bbc2c2_2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f32bbc2c2_2_2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8" name="Google Shape;288;g3f32bbc2c2_2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f32bbc2c2_2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1" name="Google Shape;301;g3f32bbc2c2_2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3"/>
        <p:cNvGrpSpPr/>
        <p:nvPr/>
      </p:nvGrpSpPr>
      <p:grpSpPr>
        <a:xfrm>
          <a:off x="0" y="0"/>
          <a:ext cx="0" cy="0"/>
          <a:chOff x="0" y="0"/>
          <a:chExt cx="0" cy="0"/>
        </a:xfrm>
      </p:grpSpPr>
      <p:sp>
        <p:nvSpPr>
          <p:cNvPr id="64" name="Google Shape;64;p16"/>
          <p:cNvSpPr>
            <a:spLocks noGrp="1"/>
          </p:cNvSpPr>
          <p:nvPr>
            <p:ph type="pic" idx="2"/>
          </p:nvPr>
        </p:nvSpPr>
        <p:spPr>
          <a:xfrm>
            <a:off x="0" y="0"/>
            <a:ext cx="40149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5"/>
        <p:cNvGrpSpPr/>
        <p:nvPr/>
      </p:nvGrpSpPr>
      <p:grpSpPr>
        <a:xfrm>
          <a:off x="0" y="0"/>
          <a:ext cx="0" cy="0"/>
          <a:chOff x="0" y="0"/>
          <a:chExt cx="0" cy="0"/>
        </a:xfrm>
      </p:grpSpPr>
      <p:sp>
        <p:nvSpPr>
          <p:cNvPr id="66" name="Google Shape;66;p17"/>
          <p:cNvSpPr>
            <a:spLocks noGrp="1"/>
          </p:cNvSpPr>
          <p:nvPr>
            <p:ph type="pic" idx="2"/>
          </p:nvPr>
        </p:nvSpPr>
        <p:spPr>
          <a:xfrm>
            <a:off x="5129213" y="0"/>
            <a:ext cx="40149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2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0" name="Google Shape;8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8" name="Google Shape;8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2"/>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3" name="Google Shape;93;p22"/>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 name="Google Shape;94;p2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5" name="Google Shape;95;p22"/>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Google Shape;9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3" name="Google Shape;10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24"/>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7" name="Google Shape;107;p24"/>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8" name="Google Shape;10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25"/>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4" name="Google Shape;114;p25"/>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7" name="Google Shape;117;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2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Google Shape;121;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3" name="Google Shape;123;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2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22.png"/><Relationship Id="rId10" Type="http://schemas.openxmlformats.org/officeDocument/2006/relationships/hyperlink" Target="http://www.veridocglobal.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5" Type="http://schemas.openxmlformats.org/officeDocument/2006/relationships/image" Target="../media/image6.png"/><Relationship Id="rId6" Type="http://schemas.openxmlformats.org/officeDocument/2006/relationships/image" Target="../media/image43.png"/><Relationship Id="rId7"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22.png"/><Relationship Id="rId7" Type="http://schemas.openxmlformats.org/officeDocument/2006/relationships/hyperlink" Target="http://www.veridocglobal.com/"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6.png"/><Relationship Id="rId5" Type="http://schemas.openxmlformats.org/officeDocument/2006/relationships/image" Target="../media/image45.png"/><Relationship Id="rId6"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47.png"/><Relationship Id="rId6"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8.png"/><Relationship Id="rId5" Type="http://schemas.openxmlformats.org/officeDocument/2006/relationships/image" Target="../media/image5.jp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4.png"/><Relationship Id="rId5" Type="http://schemas.openxmlformats.org/officeDocument/2006/relationships/image" Target="../media/image5.jp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9.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60.png"/><Relationship Id="rId6" Type="http://schemas.openxmlformats.org/officeDocument/2006/relationships/image" Target="../media/image22.png"/><Relationship Id="rId7"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hyperlink" Target="http://www.veridocglobal.com/"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5.jp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3.png"/><Relationship Id="rId6" Type="http://schemas.openxmlformats.org/officeDocument/2006/relationships/hyperlink" Target="http://www.veridocglobal.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3.png"/><Relationship Id="rId5" Type="http://schemas.openxmlformats.org/officeDocument/2006/relationships/image" Target="../media/image22.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8"/>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35" name="Google Shape;135;p28"/>
          <p:cNvPicPr preferRelativeResize="0"/>
          <p:nvPr/>
        </p:nvPicPr>
        <p:blipFill rotWithShape="1">
          <a:blip r:embed="rId4">
            <a:alphaModFix/>
          </a:blip>
          <a:srcRect/>
          <a:stretch/>
        </p:blipFill>
        <p:spPr>
          <a:xfrm>
            <a:off x="3550612" y="0"/>
            <a:ext cx="2042776" cy="2042776"/>
          </a:xfrm>
          <a:prstGeom prst="rect">
            <a:avLst/>
          </a:prstGeom>
          <a:noFill/>
          <a:ln>
            <a:noFill/>
          </a:ln>
        </p:spPr>
      </p:pic>
      <p:sp>
        <p:nvSpPr>
          <p:cNvPr id="136" name="Google Shape;136;p28"/>
          <p:cNvSpPr/>
          <p:nvPr/>
        </p:nvSpPr>
        <p:spPr>
          <a:xfrm>
            <a:off x="1334452" y="2042776"/>
            <a:ext cx="6475095" cy="76174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SOLUTION</a:t>
            </a:r>
            <a:r>
              <a:rPr lang="en" sz="3300" b="0" i="0" u="none" strike="noStrike" cap="none">
                <a:solidFill>
                  <a:srgbClr val="00B050"/>
                </a:solidFill>
                <a:latin typeface="Arial"/>
                <a:ea typeface="Arial"/>
                <a:cs typeface="Arial"/>
                <a:sym typeface="Arial"/>
              </a:rPr>
              <a:t/>
            </a:r>
            <a:br>
              <a:rPr lang="en" sz="3300" b="0" i="0" u="none" strike="noStrike" cap="none">
                <a:solidFill>
                  <a:srgbClr val="00B050"/>
                </a:solidFill>
                <a:latin typeface="Arial"/>
                <a:ea typeface="Arial"/>
                <a:cs typeface="Arial"/>
                <a:sym typeface="Arial"/>
              </a:rPr>
            </a:br>
            <a:r>
              <a:rPr lang="en" sz="2700" b="1" i="0" u="none" strike="noStrike" cap="none">
                <a:solidFill>
                  <a:srgbClr val="25984E"/>
                </a:solidFill>
              </a:rPr>
              <a:t>ID CARDS AND DRIVER’S LICEN</a:t>
            </a:r>
            <a:r>
              <a:rPr lang="en" sz="2700" b="1">
                <a:solidFill>
                  <a:srgbClr val="25984E"/>
                </a:solidFill>
              </a:rPr>
              <a:t>S</a:t>
            </a:r>
            <a:r>
              <a:rPr lang="en" sz="2700" b="1" i="0" u="none" strike="noStrike" cap="none">
                <a:solidFill>
                  <a:srgbClr val="25984E"/>
                </a:solidFill>
              </a:rPr>
              <a:t>ES</a:t>
            </a:r>
            <a:r>
              <a:rPr lang="en" sz="2700" b="1" i="0" u="none" strike="noStrike" cap="none">
                <a:solidFill>
                  <a:srgbClr val="25984E"/>
                </a:solidFill>
                <a:latin typeface="Arial"/>
                <a:ea typeface="Arial"/>
                <a:cs typeface="Arial"/>
                <a:sym typeface="Arial"/>
              </a:rPr>
              <a:t> </a:t>
            </a:r>
            <a:endParaRPr sz="1800" b="0" i="1" u="none" strike="noStrike" cap="none">
              <a:solidFill>
                <a:srgbClr val="25984E"/>
              </a:solidFill>
              <a:latin typeface="Arial"/>
              <a:ea typeface="Arial"/>
              <a:cs typeface="Arial"/>
              <a:sym typeface="Arial"/>
            </a:endParaRPr>
          </a:p>
        </p:txBody>
      </p:sp>
      <p:pic>
        <p:nvPicPr>
          <p:cNvPr id="137" name="Google Shape;137;p28"/>
          <p:cNvPicPr preferRelativeResize="0"/>
          <p:nvPr/>
        </p:nvPicPr>
        <p:blipFill rotWithShape="1">
          <a:blip r:embed="rId5">
            <a:alphaModFix/>
          </a:blip>
          <a:srcRect/>
          <a:stretch/>
        </p:blipFill>
        <p:spPr>
          <a:xfrm>
            <a:off x="2519677" y="2949628"/>
            <a:ext cx="4104645" cy="20473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pic>
        <p:nvPicPr>
          <p:cNvPr id="321" name="Google Shape;321;p37"/>
          <p:cNvPicPr preferRelativeResize="0"/>
          <p:nvPr/>
        </p:nvPicPr>
        <p:blipFill rotWithShape="1">
          <a:blip r:embed="rId4">
            <a:alphaModFix/>
          </a:blip>
          <a:srcRect/>
          <a:stretch/>
        </p:blipFill>
        <p:spPr>
          <a:xfrm>
            <a:off x="3961161" y="1427891"/>
            <a:ext cx="1667699" cy="1910675"/>
          </a:xfrm>
          <a:prstGeom prst="rect">
            <a:avLst/>
          </a:prstGeom>
          <a:noFill/>
          <a:ln>
            <a:noFill/>
          </a:ln>
        </p:spPr>
      </p:pic>
      <p:pic>
        <p:nvPicPr>
          <p:cNvPr id="322" name="Google Shape;322;p37"/>
          <p:cNvPicPr preferRelativeResize="0"/>
          <p:nvPr/>
        </p:nvPicPr>
        <p:blipFill rotWithShape="1">
          <a:blip r:embed="rId5">
            <a:alphaModFix/>
          </a:blip>
          <a:srcRect/>
          <a:stretch/>
        </p:blipFill>
        <p:spPr>
          <a:xfrm>
            <a:off x="1060901" y="2079488"/>
            <a:ext cx="1581634" cy="997117"/>
          </a:xfrm>
          <a:prstGeom prst="rect">
            <a:avLst/>
          </a:prstGeom>
          <a:noFill/>
          <a:ln>
            <a:noFill/>
          </a:ln>
        </p:spPr>
      </p:pic>
      <p:pic>
        <p:nvPicPr>
          <p:cNvPr id="323" name="Google Shape;323;p37"/>
          <p:cNvPicPr preferRelativeResize="0"/>
          <p:nvPr/>
        </p:nvPicPr>
        <p:blipFill rotWithShape="1">
          <a:blip r:embed="rId6">
            <a:alphaModFix/>
          </a:blip>
          <a:srcRect/>
          <a:stretch/>
        </p:blipFill>
        <p:spPr>
          <a:xfrm>
            <a:off x="6537105" y="1757910"/>
            <a:ext cx="1855730" cy="2195512"/>
          </a:xfrm>
          <a:prstGeom prst="rect">
            <a:avLst/>
          </a:prstGeom>
          <a:noFill/>
          <a:ln>
            <a:noFill/>
          </a:ln>
        </p:spPr>
      </p:pic>
      <p:pic>
        <p:nvPicPr>
          <p:cNvPr id="324" name="Google Shape;324;p37"/>
          <p:cNvPicPr preferRelativeResize="0"/>
          <p:nvPr/>
        </p:nvPicPr>
        <p:blipFill rotWithShape="1">
          <a:blip r:embed="rId7">
            <a:alphaModFix/>
          </a:blip>
          <a:srcRect/>
          <a:stretch/>
        </p:blipFill>
        <p:spPr>
          <a:xfrm>
            <a:off x="4697663" y="2079087"/>
            <a:ext cx="223307" cy="380605"/>
          </a:xfrm>
          <a:prstGeom prst="rect">
            <a:avLst/>
          </a:prstGeom>
          <a:noFill/>
          <a:ln>
            <a:noFill/>
          </a:ln>
        </p:spPr>
      </p:pic>
      <p:pic>
        <p:nvPicPr>
          <p:cNvPr id="325" name="Google Shape;325;p37"/>
          <p:cNvPicPr preferRelativeResize="0"/>
          <p:nvPr/>
        </p:nvPicPr>
        <p:blipFill rotWithShape="1">
          <a:blip r:embed="rId7">
            <a:alphaModFix/>
          </a:blip>
          <a:srcRect/>
          <a:stretch/>
        </p:blipFill>
        <p:spPr>
          <a:xfrm>
            <a:off x="4697663" y="1424117"/>
            <a:ext cx="223307" cy="380605"/>
          </a:xfrm>
          <a:prstGeom prst="rect">
            <a:avLst/>
          </a:prstGeom>
          <a:noFill/>
          <a:ln>
            <a:noFill/>
          </a:ln>
        </p:spPr>
      </p:pic>
      <p:pic>
        <p:nvPicPr>
          <p:cNvPr id="326" name="Google Shape;326;p37"/>
          <p:cNvPicPr preferRelativeResize="0"/>
          <p:nvPr/>
        </p:nvPicPr>
        <p:blipFill rotWithShape="1">
          <a:blip r:embed="rId7">
            <a:alphaModFix/>
          </a:blip>
          <a:srcRect/>
          <a:stretch/>
        </p:blipFill>
        <p:spPr>
          <a:xfrm>
            <a:off x="4670510" y="2734057"/>
            <a:ext cx="223307" cy="380605"/>
          </a:xfrm>
          <a:prstGeom prst="rect">
            <a:avLst/>
          </a:prstGeom>
          <a:noFill/>
          <a:ln>
            <a:noFill/>
          </a:ln>
        </p:spPr>
      </p:pic>
      <p:pic>
        <p:nvPicPr>
          <p:cNvPr id="327" name="Google Shape;327;p37"/>
          <p:cNvPicPr preferRelativeResize="0"/>
          <p:nvPr/>
        </p:nvPicPr>
        <p:blipFill rotWithShape="1">
          <a:blip r:embed="rId7">
            <a:alphaModFix/>
          </a:blip>
          <a:srcRect/>
          <a:stretch/>
        </p:blipFill>
        <p:spPr>
          <a:xfrm>
            <a:off x="5178546" y="1804723"/>
            <a:ext cx="223307" cy="380605"/>
          </a:xfrm>
          <a:prstGeom prst="rect">
            <a:avLst/>
          </a:prstGeom>
          <a:noFill/>
          <a:ln>
            <a:noFill/>
          </a:ln>
        </p:spPr>
      </p:pic>
      <p:pic>
        <p:nvPicPr>
          <p:cNvPr id="328" name="Google Shape;328;p37"/>
          <p:cNvPicPr preferRelativeResize="0"/>
          <p:nvPr/>
        </p:nvPicPr>
        <p:blipFill rotWithShape="1">
          <a:blip r:embed="rId7">
            <a:alphaModFix/>
          </a:blip>
          <a:srcRect/>
          <a:stretch/>
        </p:blipFill>
        <p:spPr>
          <a:xfrm>
            <a:off x="4180282" y="1773581"/>
            <a:ext cx="223307" cy="380605"/>
          </a:xfrm>
          <a:prstGeom prst="rect">
            <a:avLst/>
          </a:prstGeom>
          <a:noFill/>
          <a:ln>
            <a:noFill/>
          </a:ln>
        </p:spPr>
      </p:pic>
      <p:pic>
        <p:nvPicPr>
          <p:cNvPr id="329" name="Google Shape;329;p37"/>
          <p:cNvPicPr preferRelativeResize="0"/>
          <p:nvPr/>
        </p:nvPicPr>
        <p:blipFill rotWithShape="1">
          <a:blip r:embed="rId7">
            <a:alphaModFix/>
          </a:blip>
          <a:srcRect/>
          <a:stretch/>
        </p:blipFill>
        <p:spPr>
          <a:xfrm>
            <a:off x="4180282" y="2395120"/>
            <a:ext cx="223307" cy="380605"/>
          </a:xfrm>
          <a:prstGeom prst="rect">
            <a:avLst/>
          </a:prstGeom>
          <a:noFill/>
          <a:ln>
            <a:noFill/>
          </a:ln>
        </p:spPr>
      </p:pic>
      <p:pic>
        <p:nvPicPr>
          <p:cNvPr id="330" name="Google Shape;330;p37"/>
          <p:cNvPicPr preferRelativeResize="0"/>
          <p:nvPr/>
        </p:nvPicPr>
        <p:blipFill rotWithShape="1">
          <a:blip r:embed="rId7">
            <a:alphaModFix/>
          </a:blip>
          <a:srcRect/>
          <a:stretch/>
        </p:blipFill>
        <p:spPr>
          <a:xfrm>
            <a:off x="5178546" y="2395120"/>
            <a:ext cx="223307" cy="380605"/>
          </a:xfrm>
          <a:prstGeom prst="rect">
            <a:avLst/>
          </a:prstGeom>
          <a:noFill/>
          <a:ln>
            <a:noFill/>
          </a:ln>
        </p:spPr>
      </p:pic>
      <p:pic>
        <p:nvPicPr>
          <p:cNvPr id="331" name="Google Shape;331;p37"/>
          <p:cNvPicPr preferRelativeResize="0"/>
          <p:nvPr/>
        </p:nvPicPr>
        <p:blipFill rotWithShape="1">
          <a:blip r:embed="rId8">
            <a:alphaModFix/>
          </a:blip>
          <a:srcRect/>
          <a:stretch/>
        </p:blipFill>
        <p:spPr>
          <a:xfrm flipH="1">
            <a:off x="3527927" y="1856727"/>
            <a:ext cx="1702258" cy="1846891"/>
          </a:xfrm>
          <a:prstGeom prst="rect">
            <a:avLst/>
          </a:prstGeom>
          <a:noFill/>
          <a:ln>
            <a:noFill/>
          </a:ln>
        </p:spPr>
      </p:pic>
      <p:sp>
        <p:nvSpPr>
          <p:cNvPr id="332" name="Google Shape;332;p37"/>
          <p:cNvSpPr txBox="1"/>
          <p:nvPr/>
        </p:nvSpPr>
        <p:spPr>
          <a:xfrm>
            <a:off x="198694" y="441525"/>
            <a:ext cx="6983550" cy="8016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25984E"/>
                </a:solidFill>
                <a:latin typeface="Arial"/>
                <a:ea typeface="Arial"/>
                <a:cs typeface="Arial"/>
                <a:sym typeface="Arial"/>
              </a:rPr>
              <a:t>HOW DOES THE HASH VALUE WORK?</a:t>
            </a:r>
            <a:endParaRPr sz="2700" b="1" i="0" u="none" strike="noStrike" cap="none">
              <a:solidFill>
                <a:srgbClr val="25984E"/>
              </a:solidFill>
              <a:latin typeface="Arial"/>
              <a:ea typeface="Arial"/>
              <a:cs typeface="Arial"/>
              <a:sym typeface="Arial"/>
            </a:endParaRPr>
          </a:p>
        </p:txBody>
      </p:sp>
      <p:pic>
        <p:nvPicPr>
          <p:cNvPr id="333" name="Google Shape;333;p37"/>
          <p:cNvPicPr preferRelativeResize="0"/>
          <p:nvPr/>
        </p:nvPicPr>
        <p:blipFill rotWithShape="1">
          <a:blip r:embed="rId7">
            <a:alphaModFix/>
          </a:blip>
          <a:srcRect/>
          <a:stretch/>
        </p:blipFill>
        <p:spPr>
          <a:xfrm>
            <a:off x="1570566" y="1735851"/>
            <a:ext cx="680320" cy="1117246"/>
          </a:xfrm>
          <a:prstGeom prst="rect">
            <a:avLst/>
          </a:prstGeom>
          <a:noFill/>
          <a:ln>
            <a:noFill/>
          </a:ln>
        </p:spPr>
      </p:pic>
      <p:sp>
        <p:nvSpPr>
          <p:cNvPr id="334" name="Google Shape;334;p37"/>
          <p:cNvSpPr/>
          <p:nvPr/>
        </p:nvSpPr>
        <p:spPr>
          <a:xfrm>
            <a:off x="2527744" y="2010319"/>
            <a:ext cx="1202625" cy="379125"/>
          </a:xfrm>
          <a:prstGeom prst="rightArrow">
            <a:avLst>
              <a:gd name="adj1" fmla="val 50000"/>
              <a:gd name="adj2" fmla="val 50000"/>
            </a:avLst>
          </a:prstGeom>
          <a:solidFill>
            <a:srgbClr val="B7B7B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35" name="Google Shape;335;p37"/>
          <p:cNvPicPr preferRelativeResize="0"/>
          <p:nvPr/>
        </p:nvPicPr>
        <p:blipFill rotWithShape="1">
          <a:blip r:embed="rId8">
            <a:alphaModFix/>
          </a:blip>
          <a:srcRect/>
          <a:stretch/>
        </p:blipFill>
        <p:spPr>
          <a:xfrm flipH="1">
            <a:off x="616540" y="1856722"/>
            <a:ext cx="1702258" cy="1846891"/>
          </a:xfrm>
          <a:prstGeom prst="rect">
            <a:avLst/>
          </a:prstGeom>
          <a:noFill/>
          <a:ln>
            <a:noFill/>
          </a:ln>
        </p:spPr>
      </p:pic>
      <p:grpSp>
        <p:nvGrpSpPr>
          <p:cNvPr id="336" name="Google Shape;336;p37"/>
          <p:cNvGrpSpPr/>
          <p:nvPr/>
        </p:nvGrpSpPr>
        <p:grpSpPr>
          <a:xfrm>
            <a:off x="255844" y="3460719"/>
            <a:ext cx="8677293" cy="801617"/>
            <a:chOff x="2586192" y="3722087"/>
            <a:chExt cx="6885511" cy="613561"/>
          </a:xfrm>
        </p:grpSpPr>
        <p:grpSp>
          <p:nvGrpSpPr>
            <p:cNvPr id="337" name="Google Shape;337;p37"/>
            <p:cNvGrpSpPr/>
            <p:nvPr/>
          </p:nvGrpSpPr>
          <p:grpSpPr>
            <a:xfrm>
              <a:off x="2586192" y="3722087"/>
              <a:ext cx="1944600" cy="613500"/>
              <a:chOff x="1126864" y="2151233"/>
              <a:chExt cx="1944600" cy="613500"/>
            </a:xfrm>
          </p:grpSpPr>
          <p:sp>
            <p:nvSpPr>
              <p:cNvPr id="338" name="Google Shape;338;p37"/>
              <p:cNvSpPr/>
              <p:nvPr/>
            </p:nvSpPr>
            <p:spPr>
              <a:xfrm>
                <a:off x="1126864" y="2151233"/>
                <a:ext cx="1944600" cy="613500"/>
              </a:xfrm>
              <a:prstGeom prst="round2DiagRect">
                <a:avLst>
                  <a:gd name="adj1" fmla="val 0"/>
                  <a:gd name="adj2" fmla="val 17764"/>
                </a:avLst>
              </a:prstGeom>
              <a:solidFill>
                <a:srgbClr val="70BA4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39" name="Google Shape;339;p37"/>
              <p:cNvSpPr txBox="1"/>
              <p:nvPr/>
            </p:nvSpPr>
            <p:spPr>
              <a:xfrm>
                <a:off x="1243211" y="2256388"/>
                <a:ext cx="16182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 system looks at the hash value inside the QR code.</a:t>
                </a:r>
                <a:endParaRPr sz="1100" b="1" i="0" u="none" strike="noStrike" cap="none">
                  <a:solidFill>
                    <a:srgbClr val="FFFFFF"/>
                  </a:solidFill>
                  <a:latin typeface="Arial"/>
                  <a:ea typeface="Arial"/>
                  <a:cs typeface="Arial"/>
                  <a:sym typeface="Arial"/>
                </a:endParaRPr>
              </a:p>
            </p:txBody>
          </p:sp>
        </p:grpSp>
        <p:grpSp>
          <p:nvGrpSpPr>
            <p:cNvPr id="340" name="Google Shape;340;p37"/>
            <p:cNvGrpSpPr/>
            <p:nvPr/>
          </p:nvGrpSpPr>
          <p:grpSpPr>
            <a:xfrm>
              <a:off x="4528405" y="3722148"/>
              <a:ext cx="1944600" cy="613500"/>
              <a:chOff x="3071457" y="2151294"/>
              <a:chExt cx="1944600" cy="613500"/>
            </a:xfrm>
          </p:grpSpPr>
          <p:sp>
            <p:nvSpPr>
              <p:cNvPr id="341" name="Google Shape;341;p37"/>
              <p:cNvSpPr/>
              <p:nvPr/>
            </p:nvSpPr>
            <p:spPr>
              <a:xfrm rot="10800000" flipH="1">
                <a:off x="3071457" y="2151294"/>
                <a:ext cx="1944600" cy="613500"/>
              </a:xfrm>
              <a:prstGeom prst="round2DiagRect">
                <a:avLst>
                  <a:gd name="adj1" fmla="val 0"/>
                  <a:gd name="adj2" fmla="val 17764"/>
                </a:avLst>
              </a:prstGeom>
              <a:solidFill>
                <a:srgbClr val="17693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2" name="Google Shape;342;p37"/>
              <p:cNvSpPr txBox="1"/>
              <p:nvPr/>
            </p:nvSpPr>
            <p:spPr>
              <a:xfrm>
                <a:off x="3316102" y="2256385"/>
                <a:ext cx="14517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Then checks the hash value on the blockchain.</a:t>
                </a:r>
                <a:endParaRPr sz="1100" b="1" i="0" u="none" strike="noStrike" cap="none">
                  <a:solidFill>
                    <a:srgbClr val="FFFFFF"/>
                  </a:solidFill>
                  <a:latin typeface="Arial"/>
                  <a:ea typeface="Arial"/>
                  <a:cs typeface="Arial"/>
                  <a:sym typeface="Arial"/>
                </a:endParaRPr>
              </a:p>
            </p:txBody>
          </p:sp>
        </p:grpSp>
        <p:grpSp>
          <p:nvGrpSpPr>
            <p:cNvPr id="343" name="Google Shape;343;p37"/>
            <p:cNvGrpSpPr/>
            <p:nvPr/>
          </p:nvGrpSpPr>
          <p:grpSpPr>
            <a:xfrm>
              <a:off x="6470503" y="3722087"/>
              <a:ext cx="3001200" cy="613500"/>
              <a:chOff x="5015937" y="2151233"/>
              <a:chExt cx="3001200" cy="613500"/>
            </a:xfrm>
          </p:grpSpPr>
          <p:sp>
            <p:nvSpPr>
              <p:cNvPr id="344" name="Google Shape;344;p37"/>
              <p:cNvSpPr/>
              <p:nvPr/>
            </p:nvSpPr>
            <p:spPr>
              <a:xfrm>
                <a:off x="5015937" y="2151233"/>
                <a:ext cx="3001200" cy="613500"/>
              </a:xfrm>
              <a:prstGeom prst="round2DiagRect">
                <a:avLst>
                  <a:gd name="adj1" fmla="val 0"/>
                  <a:gd name="adj2" fmla="val 17764"/>
                </a:avLst>
              </a:prstGeom>
              <a:solidFill>
                <a:srgbClr val="2598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5" name="Google Shape;345;p37"/>
              <p:cNvSpPr txBox="1"/>
              <p:nvPr/>
            </p:nvSpPr>
            <p:spPr>
              <a:xfrm>
                <a:off x="5284188" y="2256387"/>
                <a:ext cx="25779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 system displays information and identifiers that are linked to the hash value.</a:t>
                </a:r>
                <a:endParaRPr sz="1100" b="1" i="0" u="none" strike="noStrike" cap="none">
                  <a:solidFill>
                    <a:srgbClr val="FFFFFF"/>
                  </a:solidFill>
                  <a:latin typeface="Arial"/>
                  <a:ea typeface="Arial"/>
                  <a:cs typeface="Arial"/>
                  <a:sym typeface="Arial"/>
                </a:endParaRPr>
              </a:p>
            </p:txBody>
          </p:sp>
        </p:grpSp>
        <p:grpSp>
          <p:nvGrpSpPr>
            <p:cNvPr id="346" name="Google Shape;346;p37"/>
            <p:cNvGrpSpPr/>
            <p:nvPr/>
          </p:nvGrpSpPr>
          <p:grpSpPr>
            <a:xfrm>
              <a:off x="4401919" y="3897278"/>
              <a:ext cx="260366" cy="260366"/>
              <a:chOff x="3155511" y="231918"/>
              <a:chExt cx="470400" cy="470400"/>
            </a:xfrm>
          </p:grpSpPr>
          <p:sp>
            <p:nvSpPr>
              <p:cNvPr id="347" name="Google Shape;347;p37"/>
              <p:cNvSpPr/>
              <p:nvPr/>
            </p:nvSpPr>
            <p:spPr>
              <a:xfrm>
                <a:off x="3155511" y="231918"/>
                <a:ext cx="470400" cy="470400"/>
              </a:xfrm>
              <a:prstGeom prst="ellipse">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8" name="Google Shape;348;p37"/>
              <p:cNvSpPr/>
              <p:nvPr/>
            </p:nvSpPr>
            <p:spPr>
              <a:xfrm>
                <a:off x="3241461" y="317868"/>
                <a:ext cx="298500" cy="298500"/>
              </a:xfrm>
              <a:prstGeom prst="mathPlus">
                <a:avLst>
                  <a:gd name="adj1" fmla="val 9900"/>
                </a:avLst>
              </a:prstGeom>
              <a:solidFill>
                <a:srgbClr val="0000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grpSp>
        <p:grpSp>
          <p:nvGrpSpPr>
            <p:cNvPr id="349" name="Google Shape;349;p37"/>
            <p:cNvGrpSpPr/>
            <p:nvPr/>
          </p:nvGrpSpPr>
          <p:grpSpPr>
            <a:xfrm>
              <a:off x="6339121" y="3897276"/>
              <a:ext cx="261571" cy="260379"/>
              <a:chOff x="4856986" y="2177888"/>
              <a:chExt cx="316442" cy="315000"/>
            </a:xfrm>
          </p:grpSpPr>
          <p:sp>
            <p:nvSpPr>
              <p:cNvPr id="350" name="Google Shape;350;p37"/>
              <p:cNvSpPr/>
              <p:nvPr/>
            </p:nvSpPr>
            <p:spPr>
              <a:xfrm>
                <a:off x="4858428" y="2177888"/>
                <a:ext cx="315000" cy="315000"/>
              </a:xfrm>
              <a:prstGeom prst="ellipse">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1" name="Google Shape;351;p37"/>
              <p:cNvSpPr/>
              <p:nvPr/>
            </p:nvSpPr>
            <p:spPr>
              <a:xfrm>
                <a:off x="4856986" y="2285819"/>
                <a:ext cx="239100" cy="99000"/>
              </a:xfrm>
              <a:prstGeom prst="rightArrow">
                <a:avLst>
                  <a:gd name="adj1" fmla="val 32020"/>
                  <a:gd name="adj2" fmla="val 66970"/>
                </a:avLst>
              </a:prstGeom>
              <a:solidFill>
                <a:srgbClr val="17693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Barlow"/>
                  <a:buNone/>
                </a:pPr>
                <a:r>
                  <a:rPr lang="en" sz="1400" b="0" i="0" u="none" strike="noStrike" cap="none">
                    <a:solidFill>
                      <a:schemeClr val="dk1"/>
                    </a:solidFill>
                    <a:latin typeface="Barlow"/>
                    <a:ea typeface="Barlow"/>
                    <a:cs typeface="Barlow"/>
                    <a:sym typeface="Barlow"/>
                  </a:rPr>
                  <a:t/>
                </a:r>
                <a:br>
                  <a:rPr lang="en" sz="1400" b="0" i="0" u="none" strike="noStrike" cap="none">
                    <a:solidFill>
                      <a:schemeClr val="dk1"/>
                    </a:solidFill>
                    <a:latin typeface="Barlow"/>
                    <a:ea typeface="Barlow"/>
                    <a:cs typeface="Barlow"/>
                    <a:sym typeface="Barlow"/>
                  </a:rPr>
                </a:br>
                <a:endParaRPr sz="1400" b="0" i="0" u="none" strike="noStrike" cap="none">
                  <a:solidFill>
                    <a:schemeClr val="dk1"/>
                  </a:solidFill>
                  <a:latin typeface="Barlow"/>
                  <a:ea typeface="Barlow"/>
                  <a:cs typeface="Barlow"/>
                  <a:sym typeface="Barlow"/>
                </a:endParaRPr>
              </a:p>
            </p:txBody>
          </p:sp>
        </p:grpSp>
      </p:grpSp>
      <p:sp>
        <p:nvSpPr>
          <p:cNvPr id="352" name="Google Shape;352;p37"/>
          <p:cNvSpPr/>
          <p:nvPr/>
        </p:nvSpPr>
        <p:spPr>
          <a:xfrm>
            <a:off x="5910544" y="2010319"/>
            <a:ext cx="1202625" cy="379125"/>
          </a:xfrm>
          <a:prstGeom prst="rightArrow">
            <a:avLst>
              <a:gd name="adj1" fmla="val 50000"/>
              <a:gd name="adj2" fmla="val 50000"/>
            </a:avLst>
          </a:prstGeom>
          <a:solidFill>
            <a:srgbClr val="B7B7B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53" name="Google Shape;353;p37"/>
          <p:cNvPicPr preferRelativeResize="0"/>
          <p:nvPr/>
        </p:nvPicPr>
        <p:blipFill rotWithShape="1">
          <a:blip r:embed="rId9">
            <a:alphaModFix/>
          </a:blip>
          <a:srcRect/>
          <a:stretch/>
        </p:blipFill>
        <p:spPr>
          <a:xfrm>
            <a:off x="90346" y="4980091"/>
            <a:ext cx="2257893" cy="93688"/>
          </a:xfrm>
          <a:prstGeom prst="rect">
            <a:avLst/>
          </a:prstGeom>
          <a:noFill/>
          <a:ln>
            <a:noFill/>
          </a:ln>
        </p:spPr>
      </p:pic>
      <p:sp>
        <p:nvSpPr>
          <p:cNvPr id="354" name="Google Shape;354;p37"/>
          <p:cNvSpPr txBox="1"/>
          <p:nvPr/>
        </p:nvSpPr>
        <p:spPr>
          <a:xfrm>
            <a:off x="5936101" y="4759700"/>
            <a:ext cx="31941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10"/>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Identification and Drivers Licenses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58"/>
        <p:cNvGrpSpPr/>
        <p:nvPr/>
      </p:nvGrpSpPr>
      <p:grpSpPr>
        <a:xfrm>
          <a:off x="0" y="0"/>
          <a:ext cx="0" cy="0"/>
          <a:chOff x="0" y="0"/>
          <a:chExt cx="0" cy="0"/>
        </a:xfrm>
      </p:grpSpPr>
      <p:sp>
        <p:nvSpPr>
          <p:cNvPr id="359" name="Google Shape;359;p38"/>
          <p:cNvSpPr/>
          <p:nvPr/>
        </p:nvSpPr>
        <p:spPr>
          <a:xfrm>
            <a:off x="2106832" y="2312765"/>
            <a:ext cx="4884525" cy="103882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rgbClr val="262626"/>
                </a:solidFill>
                <a:latin typeface="Arial"/>
                <a:ea typeface="Arial"/>
                <a:cs typeface="Arial"/>
                <a:sym typeface="Arial"/>
              </a:rPr>
              <a:t>How does the </a:t>
            </a:r>
            <a:r>
              <a:rPr lang="en" sz="3600" b="1" i="0" u="none" strike="noStrike" cap="none">
                <a:solidFill>
                  <a:srgbClr val="262626"/>
                </a:solidFill>
                <a:latin typeface="Arial"/>
                <a:ea typeface="Arial"/>
                <a:cs typeface="Arial"/>
                <a:sym typeface="Arial"/>
              </a:rPr>
              <a:t/>
            </a:r>
            <a:br>
              <a:rPr lang="en" sz="3600" b="1" i="0" u="none" strike="noStrike" cap="none">
                <a:solidFill>
                  <a:srgbClr val="262626"/>
                </a:solidFill>
                <a:latin typeface="Arial"/>
                <a:ea typeface="Arial"/>
                <a:cs typeface="Arial"/>
                <a:sym typeface="Arial"/>
              </a:rPr>
            </a:br>
            <a:r>
              <a:rPr lang="en" sz="3600" b="1" i="0" u="none" strike="noStrike" cap="none">
                <a:solidFill>
                  <a:srgbClr val="25984E"/>
                </a:solidFill>
                <a:latin typeface="Arial"/>
                <a:ea typeface="Arial"/>
                <a:cs typeface="Arial"/>
                <a:sym typeface="Arial"/>
              </a:rPr>
              <a:t>QR Code work? </a:t>
            </a:r>
            <a:endParaRPr sz="1100" b="0" i="0" u="none" strike="noStrike" cap="none">
              <a:solidFill>
                <a:srgbClr val="000000"/>
              </a:solidFill>
              <a:latin typeface="Arial"/>
              <a:ea typeface="Arial"/>
              <a:cs typeface="Arial"/>
              <a:sym typeface="Arial"/>
            </a:endParaRPr>
          </a:p>
        </p:txBody>
      </p:sp>
      <p:sp>
        <p:nvSpPr>
          <p:cNvPr id="360" name="Google Shape;360;p38"/>
          <p:cNvSpPr/>
          <p:nvPr/>
        </p:nvSpPr>
        <p:spPr>
          <a:xfrm>
            <a:off x="411441" y="3323909"/>
            <a:ext cx="8275275" cy="1413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25984E"/>
                </a:solidFill>
                <a:latin typeface="Arial"/>
                <a:ea typeface="Arial"/>
                <a:cs typeface="Arial"/>
                <a:sym typeface="Arial"/>
              </a:rPr>
              <a:t>QR codes are a type of matrix barcode or two-dimensional barcode</a:t>
            </a:r>
            <a:r>
              <a:rPr lang="en" sz="1100" b="0" i="0" u="none" strike="noStrike" cap="none">
                <a:solidFill>
                  <a:srgbClr val="25984E"/>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A standard QR code can hold up to 3Kb of data, compared to a standard barcode which holds less than 100 characters.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VeriDoc Global uses a unique digital hash value that is stored on the QR code. When a QR code reader is used to scan the QR code, the system looks at the unique hash value and then checks that value on the blockchain. The system verifies that the hash value exists on the blockchain and then displays the information that is linked to the hash value.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1" i="1" u="none" strike="noStrike" cap="none">
                <a:solidFill>
                  <a:srgbClr val="25984E"/>
                </a:solidFill>
                <a:latin typeface="Arial"/>
                <a:ea typeface="Arial"/>
                <a:cs typeface="Arial"/>
                <a:sym typeface="Arial"/>
              </a:rPr>
              <a:t>This significantly improves supply chain management because blockchain technology prevents the data and the QR code from ever being changed or removed.</a:t>
            </a:r>
            <a:endParaRPr sz="1100" b="0" i="0" u="none" strike="noStrike" cap="none">
              <a:solidFill>
                <a:srgbClr val="000000"/>
              </a:solidFill>
              <a:latin typeface="Arial"/>
              <a:ea typeface="Arial"/>
              <a:cs typeface="Arial"/>
              <a:sym typeface="Arial"/>
            </a:endParaRPr>
          </a:p>
        </p:txBody>
      </p:sp>
      <p:pic>
        <p:nvPicPr>
          <p:cNvPr id="361" name="Google Shape;361;p38"/>
          <p:cNvPicPr preferRelativeResize="0"/>
          <p:nvPr/>
        </p:nvPicPr>
        <p:blipFill rotWithShape="1">
          <a:blip r:embed="rId4">
            <a:alphaModFix/>
          </a:blip>
          <a:srcRect/>
          <a:stretch/>
        </p:blipFill>
        <p:spPr>
          <a:xfrm>
            <a:off x="90346" y="4980091"/>
            <a:ext cx="2257893" cy="93688"/>
          </a:xfrm>
          <a:prstGeom prst="rect">
            <a:avLst/>
          </a:prstGeom>
          <a:noFill/>
          <a:ln>
            <a:noFill/>
          </a:ln>
        </p:spPr>
      </p:pic>
      <p:pic>
        <p:nvPicPr>
          <p:cNvPr id="362" name="Google Shape;362;p38"/>
          <p:cNvPicPr preferRelativeResize="0"/>
          <p:nvPr/>
        </p:nvPicPr>
        <p:blipFill rotWithShape="1">
          <a:blip r:embed="rId5">
            <a:alphaModFix/>
          </a:blip>
          <a:srcRect/>
          <a:stretch/>
        </p:blipFill>
        <p:spPr>
          <a:xfrm>
            <a:off x="2938990" y="217967"/>
            <a:ext cx="3197584" cy="2534139"/>
          </a:xfrm>
          <a:prstGeom prst="rect">
            <a:avLst/>
          </a:prstGeom>
          <a:noFill/>
          <a:ln>
            <a:noFill/>
          </a:ln>
        </p:spPr>
      </p:pic>
      <p:pic>
        <p:nvPicPr>
          <p:cNvPr id="363" name="Google Shape;363;p38"/>
          <p:cNvPicPr preferRelativeResize="0"/>
          <p:nvPr/>
        </p:nvPicPr>
        <p:blipFill rotWithShape="1">
          <a:blip r:embed="rId6">
            <a:alphaModFix/>
          </a:blip>
          <a:srcRect/>
          <a:stretch/>
        </p:blipFill>
        <p:spPr>
          <a:xfrm>
            <a:off x="1926656" y="717526"/>
            <a:ext cx="1359937" cy="2536575"/>
          </a:xfrm>
          <a:prstGeom prst="rect">
            <a:avLst/>
          </a:prstGeom>
          <a:noFill/>
          <a:ln>
            <a:noFill/>
          </a:ln>
        </p:spPr>
      </p:pic>
      <p:sp>
        <p:nvSpPr>
          <p:cNvPr id="364" name="Google Shape;364;p38"/>
          <p:cNvSpPr txBox="1"/>
          <p:nvPr/>
        </p:nvSpPr>
        <p:spPr>
          <a:xfrm>
            <a:off x="5936101" y="4759700"/>
            <a:ext cx="31941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Identification and Drivers Licenses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68"/>
        <p:cNvGrpSpPr/>
        <p:nvPr/>
      </p:nvGrpSpPr>
      <p:grpSpPr>
        <a:xfrm>
          <a:off x="0" y="0"/>
          <a:ext cx="0" cy="0"/>
          <a:chOff x="0" y="0"/>
          <a:chExt cx="0" cy="0"/>
        </a:xfrm>
      </p:grpSpPr>
      <p:pic>
        <p:nvPicPr>
          <p:cNvPr id="369" name="Google Shape;369;p39"/>
          <p:cNvPicPr preferRelativeResize="0"/>
          <p:nvPr/>
        </p:nvPicPr>
        <p:blipFill rotWithShape="1">
          <a:blip r:embed="rId4">
            <a:alphaModFix/>
          </a:blip>
          <a:srcRect l="2040" t="674" r="36534" b="591"/>
          <a:stretch/>
        </p:blipFill>
        <p:spPr>
          <a:xfrm>
            <a:off x="0" y="0"/>
            <a:ext cx="3793524" cy="5143500"/>
          </a:xfrm>
          <a:prstGeom prst="rect">
            <a:avLst/>
          </a:prstGeom>
          <a:noFill/>
          <a:ln>
            <a:noFill/>
          </a:ln>
        </p:spPr>
      </p:pic>
      <p:sp>
        <p:nvSpPr>
          <p:cNvPr id="370" name="Google Shape;370;p39"/>
          <p:cNvSpPr/>
          <p:nvPr/>
        </p:nvSpPr>
        <p:spPr>
          <a:xfrm>
            <a:off x="479475" y="1152131"/>
            <a:ext cx="2805147" cy="283923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 sz="4100" b="1" i="0" u="none" strike="noStrike" cap="none">
                <a:solidFill>
                  <a:schemeClr val="lt1"/>
                </a:solidFill>
                <a:latin typeface="Arial"/>
                <a:ea typeface="Arial"/>
                <a:cs typeface="Arial"/>
                <a:sym typeface="Arial"/>
              </a:rPr>
              <a:t>What if someone copies the QR code?</a:t>
            </a:r>
            <a:endParaRPr sz="5400" b="1" i="0" u="none" strike="noStrike" cap="none">
              <a:solidFill>
                <a:schemeClr val="lt1"/>
              </a:solidFill>
              <a:latin typeface="Arial"/>
              <a:ea typeface="Arial"/>
              <a:cs typeface="Arial"/>
              <a:sym typeface="Arial"/>
            </a:endParaRPr>
          </a:p>
        </p:txBody>
      </p:sp>
      <p:sp>
        <p:nvSpPr>
          <p:cNvPr id="371" name="Google Shape;371;p39"/>
          <p:cNvSpPr/>
          <p:nvPr/>
        </p:nvSpPr>
        <p:spPr>
          <a:xfrm>
            <a:off x="4778499" y="1805100"/>
            <a:ext cx="3758700" cy="275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chemeClr val="dk1"/>
                </a:solidFill>
                <a:latin typeface="Arial"/>
                <a:ea typeface="Arial"/>
                <a:cs typeface="Arial"/>
                <a:sym typeface="Arial"/>
              </a:rPr>
              <a:t>Success factors:</a:t>
            </a:r>
            <a:endParaRPr sz="1100" b="0" i="0" u="none" strike="noStrike" cap="none">
              <a:solidFill>
                <a:srgbClr val="000000"/>
              </a:solidFill>
              <a:latin typeface="Arial"/>
              <a:ea typeface="Arial"/>
              <a:cs typeface="Arial"/>
              <a:sym typeface="Arial"/>
            </a:endParaRPr>
          </a:p>
          <a:p>
            <a:pPr marL="215900" marR="0" lvl="0" indent="-222250" algn="l" rtl="0">
              <a:lnSpc>
                <a:spcPct val="150000"/>
              </a:lnSpc>
              <a:spcBef>
                <a:spcPts val="40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Each document has a unique hash value and can’t be verified in two places at once. If the data collected reports this occurrence, the QR code for the banknote can be blocked or put into quarantine.</a:t>
            </a:r>
            <a:endParaRPr sz="1100" b="0" i="0" u="none" strike="noStrike" cap="none">
              <a:solidFill>
                <a:srgbClr val="000000"/>
              </a:solidFill>
              <a:latin typeface="Arial"/>
              <a:ea typeface="Arial"/>
              <a:cs typeface="Arial"/>
              <a:sym typeface="Arial"/>
            </a:endParaRPr>
          </a:p>
          <a:p>
            <a:pPr marL="215900" marR="0" lvl="0" indent="-222250" algn="l" rtl="0">
              <a:lnSpc>
                <a:spcPct val="150000"/>
              </a:lnSpc>
              <a:spcBef>
                <a:spcPts val="40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The VeriDoc Global QR code reader allows the RBA to have 100% control over the QR codes that are verifiable. Counterfeiters who try to replicate the process with their own QR codes will not be able to get past the security checks that take place using the VeriDoc Global app.</a:t>
            </a:r>
            <a:endParaRPr sz="1100" b="0" i="0" u="none" strike="noStrike" cap="none">
              <a:solidFill>
                <a:srgbClr val="000000"/>
              </a:solidFill>
              <a:latin typeface="Arial"/>
              <a:ea typeface="Arial"/>
              <a:cs typeface="Arial"/>
              <a:sym typeface="Arial"/>
            </a:endParaRPr>
          </a:p>
        </p:txBody>
      </p:sp>
      <p:pic>
        <p:nvPicPr>
          <p:cNvPr id="372" name="Google Shape;372;p39"/>
          <p:cNvPicPr preferRelativeResize="0"/>
          <p:nvPr/>
        </p:nvPicPr>
        <p:blipFill rotWithShape="1">
          <a:blip r:embed="rId5">
            <a:alphaModFix/>
          </a:blip>
          <a:srcRect/>
          <a:stretch/>
        </p:blipFill>
        <p:spPr>
          <a:xfrm>
            <a:off x="3129407" y="1687402"/>
            <a:ext cx="1356096" cy="2688109"/>
          </a:xfrm>
          <a:prstGeom prst="rect">
            <a:avLst/>
          </a:prstGeom>
          <a:noFill/>
          <a:ln>
            <a:noFill/>
          </a:ln>
        </p:spPr>
      </p:pic>
      <p:sp>
        <p:nvSpPr>
          <p:cNvPr id="373" name="Google Shape;373;p39"/>
          <p:cNvSpPr/>
          <p:nvPr/>
        </p:nvSpPr>
        <p:spPr>
          <a:xfrm>
            <a:off x="4562269" y="182498"/>
            <a:ext cx="4120800" cy="1498500"/>
          </a:xfrm>
          <a:prstGeom prst="rect">
            <a:avLst/>
          </a:prstGeom>
          <a:noFill/>
          <a:ln w="381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4" name="Google Shape;374;p39"/>
          <p:cNvSpPr txBox="1"/>
          <p:nvPr/>
        </p:nvSpPr>
        <p:spPr>
          <a:xfrm>
            <a:off x="4562275" y="254567"/>
            <a:ext cx="4120800" cy="16275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 sz="1400" b="1" i="1" u="none" strike="noStrike" cap="none">
                <a:solidFill>
                  <a:srgbClr val="25984E"/>
                </a:solidFill>
                <a:latin typeface="Arial"/>
                <a:ea typeface="Arial"/>
                <a:cs typeface="Arial"/>
                <a:sym typeface="Arial"/>
              </a:rPr>
              <a:t>THE VERIDOC GLOBAL PROTOCOL DETERS COUNTERFEITERS FROM COPYING A QR CODE AND ALSO PREVENTS THEM FROM USING THEIR OWN QR CODES.</a:t>
            </a:r>
            <a:endParaRPr sz="11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pic>
        <p:nvPicPr>
          <p:cNvPr id="375" name="Google Shape;375;p39"/>
          <p:cNvPicPr preferRelativeResize="0"/>
          <p:nvPr/>
        </p:nvPicPr>
        <p:blipFill rotWithShape="1">
          <a:blip r:embed="rId6">
            <a:alphaModFix/>
          </a:blip>
          <a:srcRect/>
          <a:stretch/>
        </p:blipFill>
        <p:spPr>
          <a:xfrm>
            <a:off x="90346" y="4980091"/>
            <a:ext cx="2257893" cy="93688"/>
          </a:xfrm>
          <a:prstGeom prst="rect">
            <a:avLst/>
          </a:prstGeom>
          <a:noFill/>
          <a:ln>
            <a:noFill/>
          </a:ln>
        </p:spPr>
      </p:pic>
      <p:sp>
        <p:nvSpPr>
          <p:cNvPr id="376" name="Google Shape;376;p39"/>
          <p:cNvSpPr txBox="1"/>
          <p:nvPr/>
        </p:nvSpPr>
        <p:spPr>
          <a:xfrm>
            <a:off x="5936101" y="4759700"/>
            <a:ext cx="31941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Identification and Drivers Licenses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80"/>
        <p:cNvGrpSpPr/>
        <p:nvPr/>
      </p:nvGrpSpPr>
      <p:grpSpPr>
        <a:xfrm>
          <a:off x="0" y="0"/>
          <a:ext cx="0" cy="0"/>
          <a:chOff x="0" y="0"/>
          <a:chExt cx="0" cy="0"/>
        </a:xfrm>
      </p:grpSpPr>
      <p:pic>
        <p:nvPicPr>
          <p:cNvPr id="381" name="Google Shape;381;p40"/>
          <p:cNvPicPr preferRelativeResize="0"/>
          <p:nvPr/>
        </p:nvPicPr>
        <p:blipFill rotWithShape="1">
          <a:blip r:embed="rId4">
            <a:alphaModFix/>
          </a:blip>
          <a:srcRect l="29257" t="1105" r="35492" b="3574"/>
          <a:stretch/>
        </p:blipFill>
        <p:spPr>
          <a:xfrm>
            <a:off x="6279956" y="-13303"/>
            <a:ext cx="2864044" cy="5170105"/>
          </a:xfrm>
          <a:prstGeom prst="rect">
            <a:avLst/>
          </a:prstGeom>
          <a:noFill/>
          <a:ln>
            <a:noFill/>
          </a:ln>
        </p:spPr>
      </p:pic>
      <p:sp>
        <p:nvSpPr>
          <p:cNvPr id="382" name="Google Shape;382;p40"/>
          <p:cNvSpPr/>
          <p:nvPr/>
        </p:nvSpPr>
        <p:spPr>
          <a:xfrm>
            <a:off x="338963" y="358613"/>
            <a:ext cx="5261400" cy="435735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262626"/>
                </a:solidFill>
                <a:latin typeface="Arial"/>
                <a:ea typeface="Arial"/>
                <a:cs typeface="Arial"/>
                <a:sym typeface="Arial"/>
              </a:rPr>
              <a:t>What About</a:t>
            </a:r>
            <a:endParaRPr sz="1800" b="0" i="0" u="none" strike="noStrike" cap="none">
              <a:solidFill>
                <a:srgbClr val="262626"/>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600"/>
              <a:buFont typeface="Arial"/>
              <a:buNone/>
            </a:pPr>
            <a:r>
              <a:rPr lang="en" sz="3600" b="1" i="0" u="none" strike="noStrike" cap="none">
                <a:solidFill>
                  <a:srgbClr val="000000"/>
                </a:solidFill>
                <a:latin typeface="Arial"/>
                <a:ea typeface="Arial"/>
                <a:cs typeface="Arial"/>
                <a:sym typeface="Arial"/>
              </a:rPr>
              <a:t>RFID Chips ?</a:t>
            </a:r>
            <a:endParaRPr sz="14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1" i="1" u="none" strike="noStrike" cap="none">
                <a:solidFill>
                  <a:srgbClr val="00B050"/>
                </a:solidFill>
                <a:latin typeface="Arial"/>
                <a:ea typeface="Arial"/>
                <a:cs typeface="Arial"/>
                <a:sym typeface="Arial"/>
              </a:rPr>
              <a:t>There is no doubt that RFID technology has many benefits, </a:t>
            </a:r>
            <a:r>
              <a:rPr lang="en" sz="1400" b="1" i="1" u="none" strike="noStrike" cap="none">
                <a:solidFill>
                  <a:srgbClr val="000000"/>
                </a:solidFill>
                <a:latin typeface="Arial"/>
                <a:ea typeface="Arial"/>
                <a:cs typeface="Arial"/>
                <a:sym typeface="Arial"/>
              </a:rPr>
              <a:t>however RFID also has its vulnerabilities.</a:t>
            </a:r>
            <a:endParaRPr sz="1400" b="1" i="1" u="none" strike="noStrike" cap="none">
              <a:solidFill>
                <a:srgbClr val="000000"/>
              </a:solidFill>
              <a:latin typeface="Arial"/>
              <a:ea typeface="Arial"/>
              <a:cs typeface="Arial"/>
              <a:sym typeface="Arial"/>
            </a:endParaRPr>
          </a:p>
          <a:p>
            <a:pPr marL="0" lvl="0" indent="0" algn="l" rtl="0">
              <a:lnSpc>
                <a:spcPct val="150000"/>
              </a:lnSpc>
              <a:spcBef>
                <a:spcPts val="400"/>
              </a:spcBef>
              <a:spcAft>
                <a:spcPts val="0"/>
              </a:spcAft>
              <a:buNone/>
            </a:pPr>
            <a:r>
              <a:rPr lang="en" sz="1100" b="1" u="sng">
                <a:solidFill>
                  <a:schemeClr val="dk1"/>
                </a:solidFill>
              </a:rPr>
              <a:t>Some of the reasons why RFID technology is so vulnerable are:</a:t>
            </a:r>
            <a:endParaRPr sz="1100">
              <a:solidFill>
                <a:schemeClr val="dk1"/>
              </a:solidFil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chips use “contactless technology” which means that data is transferred over the airwaves. There is plenty of evidence that shows that RFID tags can and have been hacked.</a:t>
            </a:r>
            <a:endParaRPr sz="1100" b="0" i="0" u="none" strike="noStrike" cap="none">
              <a:solidFill>
                <a:schemeClr val="dk1"/>
              </a:solidFill>
              <a:latin typeface="Arial"/>
              <a:ea typeface="Arial"/>
              <a:cs typeface="Arial"/>
              <a:sym typeface="Aria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tags can be read without your knowledge. Unlike magnetic strips and QR codes which need to be swiped or scanned, anyone with an RFID tag reader can read your RFID tag without you knowing.</a:t>
            </a:r>
            <a:endParaRPr sz="1100" b="0" i="0" u="none" strike="noStrike" cap="none">
              <a:solidFill>
                <a:schemeClr val="dk1"/>
              </a:solidFill>
              <a:latin typeface="Arial"/>
              <a:ea typeface="Arial"/>
              <a:cs typeface="Arial"/>
              <a:sym typeface="Aria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tags can be read from greater distances.  Most RFID systems are designed so that the distance between the tag and the reader are kept to a minimum, however a high gain antenna can be used to read tags from greater distances, which leads to privacy issues</a:t>
            </a:r>
            <a:endParaRPr sz="1100" b="1" i="0" u="sng" strike="noStrike" cap="none">
              <a:solidFill>
                <a:schemeClr val="dk1"/>
              </a:solidFill>
              <a:latin typeface="Arial"/>
              <a:ea typeface="Arial"/>
              <a:cs typeface="Arial"/>
              <a:sym typeface="Arial"/>
            </a:endParaRPr>
          </a:p>
        </p:txBody>
      </p:sp>
      <p:sp>
        <p:nvSpPr>
          <p:cNvPr id="383" name="Google Shape;383;p40"/>
          <p:cNvSpPr/>
          <p:nvPr/>
        </p:nvSpPr>
        <p:spPr>
          <a:xfrm>
            <a:off x="6279956" y="-13303"/>
            <a:ext cx="2864025" cy="517005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47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84" name="Google Shape;384;p40"/>
          <p:cNvPicPr preferRelativeResize="0"/>
          <p:nvPr/>
        </p:nvPicPr>
        <p:blipFill rotWithShape="1">
          <a:blip r:embed="rId5">
            <a:alphaModFix/>
          </a:blip>
          <a:srcRect/>
          <a:stretch/>
        </p:blipFill>
        <p:spPr>
          <a:xfrm>
            <a:off x="5556219" y="1446690"/>
            <a:ext cx="1356096" cy="2688110"/>
          </a:xfrm>
          <a:prstGeom prst="rect">
            <a:avLst/>
          </a:prstGeom>
          <a:noFill/>
          <a:ln>
            <a:noFill/>
          </a:ln>
        </p:spPr>
      </p:pic>
      <p:pic>
        <p:nvPicPr>
          <p:cNvPr id="385" name="Google Shape;385;p40"/>
          <p:cNvPicPr preferRelativeResize="0"/>
          <p:nvPr/>
        </p:nvPicPr>
        <p:blipFill rotWithShape="1">
          <a:blip r:embed="rId6">
            <a:alphaModFix/>
          </a:blip>
          <a:srcRect/>
          <a:stretch/>
        </p:blipFill>
        <p:spPr>
          <a:xfrm>
            <a:off x="90346" y="4980091"/>
            <a:ext cx="2257893" cy="93688"/>
          </a:xfrm>
          <a:prstGeom prst="rect">
            <a:avLst/>
          </a:prstGeom>
          <a:noFill/>
          <a:ln>
            <a:noFill/>
          </a:ln>
        </p:spPr>
      </p:pic>
      <p:sp>
        <p:nvSpPr>
          <p:cNvPr id="386" name="Google Shape;386;p40"/>
          <p:cNvSpPr txBox="1"/>
          <p:nvPr/>
        </p:nvSpPr>
        <p:spPr>
          <a:xfrm>
            <a:off x="6369601" y="4759700"/>
            <a:ext cx="27606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www.veridocglobal.com </a:t>
            </a:r>
            <a:endParaRPr sz="1100" b="0" i="0" u="none" strike="noStrike" cap="none">
              <a:solidFill>
                <a:srgbClr val="FFFFF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FFFFFF"/>
                </a:solidFill>
                <a:latin typeface="Calibri"/>
                <a:ea typeface="Calibri"/>
                <a:cs typeface="Calibri"/>
                <a:sym typeface="Calibri"/>
              </a:rPr>
              <a:t>VeriDoc Global Solution: </a:t>
            </a:r>
            <a:r>
              <a:rPr lang="en" sz="800">
                <a:solidFill>
                  <a:srgbClr val="FFFFFF"/>
                </a:solidFill>
                <a:latin typeface="Calibri"/>
                <a:ea typeface="Calibri"/>
                <a:cs typeface="Calibri"/>
                <a:sym typeface="Calibri"/>
              </a:rPr>
              <a:t>Identification and Drivers Licenses</a:t>
            </a:r>
            <a:endParaRPr sz="8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4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92" name="Google Shape;392;p41"/>
          <p:cNvSpPr txBox="1"/>
          <p:nvPr/>
        </p:nvSpPr>
        <p:spPr>
          <a:xfrm>
            <a:off x="8737158" y="4772030"/>
            <a:ext cx="406842" cy="292016"/>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chemeClr val="lt1"/>
              </a:solidFill>
              <a:latin typeface="Roboto"/>
              <a:ea typeface="Roboto"/>
              <a:cs typeface="Roboto"/>
              <a:sym typeface="Roboto"/>
            </a:endParaRPr>
          </a:p>
        </p:txBody>
      </p:sp>
      <p:sp>
        <p:nvSpPr>
          <p:cNvPr id="393" name="Google Shape;393;p41"/>
          <p:cNvSpPr/>
          <p:nvPr/>
        </p:nvSpPr>
        <p:spPr>
          <a:xfrm>
            <a:off x="1397977" y="1684187"/>
            <a:ext cx="6472303" cy="131574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 sz="4100" b="1" i="0" u="none" strike="noStrike" cap="none">
                <a:solidFill>
                  <a:srgbClr val="25984E"/>
                </a:solidFill>
                <a:latin typeface="Arial"/>
                <a:ea typeface="Arial"/>
                <a:cs typeface="Arial"/>
                <a:sym typeface="Arial"/>
              </a:rPr>
              <a:t>Document Producer and Verification Flow</a:t>
            </a:r>
            <a:endParaRPr sz="4100" b="1" i="0" u="none" strike="noStrike" cap="none">
              <a:solidFill>
                <a:srgbClr val="25984E"/>
              </a:solidFill>
              <a:latin typeface="Arial"/>
              <a:ea typeface="Arial"/>
              <a:cs typeface="Arial"/>
              <a:sym typeface="Arial"/>
            </a:endParaRPr>
          </a:p>
        </p:txBody>
      </p:sp>
      <p:pic>
        <p:nvPicPr>
          <p:cNvPr id="394" name="Google Shape;394;p41"/>
          <p:cNvPicPr preferRelativeResize="0"/>
          <p:nvPr/>
        </p:nvPicPr>
        <p:blipFill rotWithShape="1">
          <a:blip r:embed="rId4">
            <a:alphaModFix/>
          </a:blip>
          <a:srcRect/>
          <a:stretch/>
        </p:blipFill>
        <p:spPr>
          <a:xfrm>
            <a:off x="90346" y="4980091"/>
            <a:ext cx="2257893" cy="93688"/>
          </a:xfrm>
          <a:prstGeom prst="rect">
            <a:avLst/>
          </a:prstGeom>
          <a:noFill/>
          <a:ln>
            <a:noFill/>
          </a:ln>
        </p:spPr>
      </p:pic>
      <p:pic>
        <p:nvPicPr>
          <p:cNvPr id="395" name="Google Shape;395;p41"/>
          <p:cNvPicPr preferRelativeResize="0"/>
          <p:nvPr/>
        </p:nvPicPr>
        <p:blipFill rotWithShape="1">
          <a:blip r:embed="rId5">
            <a:alphaModFix/>
          </a:blip>
          <a:srcRect/>
          <a:stretch/>
        </p:blipFill>
        <p:spPr>
          <a:xfrm>
            <a:off x="55290" y="60727"/>
            <a:ext cx="884920" cy="317291"/>
          </a:xfrm>
          <a:prstGeom prst="rect">
            <a:avLst/>
          </a:prstGeom>
          <a:noFill/>
          <a:ln>
            <a:noFill/>
          </a:ln>
        </p:spPr>
      </p:pic>
      <p:sp>
        <p:nvSpPr>
          <p:cNvPr id="396" name="Google Shape;396;p41"/>
          <p:cNvSpPr txBox="1"/>
          <p:nvPr/>
        </p:nvSpPr>
        <p:spPr>
          <a:xfrm>
            <a:off x="5936101" y="4759700"/>
            <a:ext cx="31941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Identification and Drivers Licenses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400"/>
        <p:cNvGrpSpPr/>
        <p:nvPr/>
      </p:nvGrpSpPr>
      <p:grpSpPr>
        <a:xfrm>
          <a:off x="0" y="0"/>
          <a:ext cx="0" cy="0"/>
          <a:chOff x="0" y="0"/>
          <a:chExt cx="0" cy="0"/>
        </a:xfrm>
      </p:grpSpPr>
      <p:pic>
        <p:nvPicPr>
          <p:cNvPr id="401" name="Google Shape;401;p42"/>
          <p:cNvPicPr preferRelativeResize="0"/>
          <p:nvPr/>
        </p:nvPicPr>
        <p:blipFill rotWithShape="1">
          <a:blip r:embed="rId4">
            <a:alphaModFix/>
          </a:blip>
          <a:srcRect/>
          <a:stretch/>
        </p:blipFill>
        <p:spPr>
          <a:xfrm>
            <a:off x="-2521204" y="882173"/>
            <a:ext cx="4956785" cy="3642325"/>
          </a:xfrm>
          <a:prstGeom prst="rect">
            <a:avLst/>
          </a:prstGeom>
          <a:noFill/>
          <a:ln>
            <a:noFill/>
          </a:ln>
        </p:spPr>
      </p:pic>
      <p:sp>
        <p:nvSpPr>
          <p:cNvPr id="402" name="Google Shape;402;p42"/>
          <p:cNvSpPr txBox="1"/>
          <p:nvPr/>
        </p:nvSpPr>
        <p:spPr>
          <a:xfrm>
            <a:off x="1281121" y="445354"/>
            <a:ext cx="1468095" cy="33110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CREATE AN ID CARD</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Government creates an ID card.</a:t>
            </a:r>
            <a:endParaRPr sz="1100"/>
          </a:p>
        </p:txBody>
      </p:sp>
      <p:sp>
        <p:nvSpPr>
          <p:cNvPr id="403" name="Google Shape;403;p42"/>
          <p:cNvSpPr txBox="1"/>
          <p:nvPr/>
        </p:nvSpPr>
        <p:spPr>
          <a:xfrm>
            <a:off x="3049837" y="2308418"/>
            <a:ext cx="1602780" cy="60966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GENERATE PDF IN</a:t>
            </a:r>
            <a:endParaRPr sz="1100"/>
          </a:p>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CLIENT’S SECURED SERVER</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PDF from the new document and stores this on the client’s secured server.</a:t>
            </a:r>
            <a:endParaRPr sz="1100"/>
          </a:p>
        </p:txBody>
      </p:sp>
      <p:sp>
        <p:nvSpPr>
          <p:cNvPr id="404" name="Google Shape;404;p42"/>
          <p:cNvSpPr txBox="1"/>
          <p:nvPr/>
        </p:nvSpPr>
        <p:spPr>
          <a:xfrm>
            <a:off x="1281121" y="4393795"/>
            <a:ext cx="2536504" cy="5304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POPULATE THE DATABASE</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populates a database with the unique hash value, blockchain transaction record and URL of the PDF (to preview the original ID card).</a:t>
            </a:r>
            <a:endParaRPr sz="1100"/>
          </a:p>
        </p:txBody>
      </p:sp>
      <p:sp>
        <p:nvSpPr>
          <p:cNvPr id="405" name="Google Shape;405;p42"/>
          <p:cNvSpPr txBox="1"/>
          <p:nvPr/>
        </p:nvSpPr>
        <p:spPr>
          <a:xfrm>
            <a:off x="2588687" y="1093402"/>
            <a:ext cx="1614496" cy="50050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GENERATE QR CODE</a:t>
            </a:r>
            <a:endParaRPr sz="700" b="1" i="0" u="none" strike="noStrike" cap="none">
              <a:solidFill>
                <a:srgbClr val="25984E"/>
              </a:solidFill>
              <a:latin typeface="Arial"/>
              <a:ea typeface="Arial"/>
              <a:cs typeface="Arial"/>
              <a:sym typeface="Arial"/>
            </a:endParaRPr>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unique QR code and places the QR code inside of the ID card.</a:t>
            </a:r>
            <a:endParaRPr sz="1100"/>
          </a:p>
        </p:txBody>
      </p:sp>
      <p:sp>
        <p:nvSpPr>
          <p:cNvPr id="406" name="Google Shape;406;p42"/>
          <p:cNvSpPr txBox="1"/>
          <p:nvPr/>
        </p:nvSpPr>
        <p:spPr>
          <a:xfrm>
            <a:off x="2588687" y="3630706"/>
            <a:ext cx="1778776" cy="62436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GENERATE UNIQUE</a:t>
            </a:r>
            <a:endParaRPr sz="1100"/>
          </a:p>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HASH VALUE ON BLOCKCHAIN</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unique hash value for the ID and places this on the blockchain.</a:t>
            </a:r>
            <a:endParaRPr sz="1100"/>
          </a:p>
        </p:txBody>
      </p:sp>
      <p:grpSp>
        <p:nvGrpSpPr>
          <p:cNvPr id="407" name="Google Shape;407;p42"/>
          <p:cNvGrpSpPr/>
          <p:nvPr/>
        </p:nvGrpSpPr>
        <p:grpSpPr>
          <a:xfrm>
            <a:off x="5495106" y="0"/>
            <a:ext cx="3694050" cy="5146394"/>
            <a:chOff x="7330615" y="-16476"/>
            <a:chExt cx="4925400" cy="6861859"/>
          </a:xfrm>
        </p:grpSpPr>
        <p:sp>
          <p:nvSpPr>
            <p:cNvPr id="408" name="Google Shape;408;p42"/>
            <p:cNvSpPr/>
            <p:nvPr/>
          </p:nvSpPr>
          <p:spPr>
            <a:xfrm>
              <a:off x="7330615" y="-12617"/>
              <a:ext cx="4923600" cy="6858000"/>
            </a:xfrm>
            <a:prstGeom prst="rect">
              <a:avLst/>
            </a:prstGeom>
            <a:blipFill rotWithShape="1">
              <a:blip r:embed="rId5">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9" name="Google Shape;409;p42"/>
            <p:cNvSpPr/>
            <p:nvPr/>
          </p:nvSpPr>
          <p:spPr>
            <a:xfrm>
              <a:off x="7330615" y="-16476"/>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10" name="Google Shape;410;p42"/>
          <p:cNvSpPr/>
          <p:nvPr/>
        </p:nvSpPr>
        <p:spPr>
          <a:xfrm>
            <a:off x="5790134" y="2226730"/>
            <a:ext cx="3062367" cy="77303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ID CARDS </a:t>
            </a:r>
            <a:endParaRPr sz="1100"/>
          </a:p>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CREATOR FLOW</a:t>
            </a:r>
            <a:endParaRPr sz="2100" b="1" i="0" u="none" strike="noStrike" cap="none">
              <a:solidFill>
                <a:schemeClr val="lt1"/>
              </a:solidFill>
              <a:latin typeface="Arial"/>
              <a:ea typeface="Arial"/>
              <a:cs typeface="Arial"/>
              <a:sym typeface="Arial"/>
            </a:endParaRPr>
          </a:p>
        </p:txBody>
      </p:sp>
      <p:sp>
        <p:nvSpPr>
          <p:cNvPr id="411" name="Google Shape;411;p42"/>
          <p:cNvSpPr/>
          <p:nvPr/>
        </p:nvSpPr>
        <p:spPr>
          <a:xfrm>
            <a:off x="5700152" y="1477135"/>
            <a:ext cx="3242331" cy="2273175"/>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12" name="Google Shape;412;p42"/>
          <p:cNvPicPr preferRelativeResize="0"/>
          <p:nvPr/>
        </p:nvPicPr>
        <p:blipFill rotWithShape="1">
          <a:blip r:embed="rId6">
            <a:alphaModFix/>
          </a:blip>
          <a:srcRect/>
          <a:stretch/>
        </p:blipFill>
        <p:spPr>
          <a:xfrm>
            <a:off x="1964862" y="1065601"/>
            <a:ext cx="573175" cy="712595"/>
          </a:xfrm>
          <a:prstGeom prst="rect">
            <a:avLst/>
          </a:prstGeom>
          <a:noFill/>
          <a:ln>
            <a:noFill/>
          </a:ln>
        </p:spPr>
      </p:pic>
      <p:pic>
        <p:nvPicPr>
          <p:cNvPr id="413" name="Google Shape;413;p42"/>
          <p:cNvPicPr preferRelativeResize="0"/>
          <p:nvPr/>
        </p:nvPicPr>
        <p:blipFill rotWithShape="1">
          <a:blip r:embed="rId7">
            <a:alphaModFix/>
          </a:blip>
          <a:srcRect/>
          <a:stretch/>
        </p:blipFill>
        <p:spPr>
          <a:xfrm>
            <a:off x="1958483" y="3630706"/>
            <a:ext cx="557684" cy="704850"/>
          </a:xfrm>
          <a:prstGeom prst="rect">
            <a:avLst/>
          </a:prstGeom>
          <a:noFill/>
          <a:ln>
            <a:noFill/>
          </a:ln>
        </p:spPr>
      </p:pic>
      <p:pic>
        <p:nvPicPr>
          <p:cNvPr id="414" name="Google Shape;414;p42"/>
          <p:cNvPicPr preferRelativeResize="0"/>
          <p:nvPr/>
        </p:nvPicPr>
        <p:blipFill rotWithShape="1">
          <a:blip r:embed="rId8">
            <a:alphaModFix/>
          </a:blip>
          <a:srcRect/>
          <a:stretch/>
        </p:blipFill>
        <p:spPr>
          <a:xfrm>
            <a:off x="2363596" y="2308907"/>
            <a:ext cx="574376" cy="723871"/>
          </a:xfrm>
          <a:prstGeom prst="rect">
            <a:avLst/>
          </a:prstGeom>
          <a:noFill/>
          <a:ln>
            <a:noFill/>
          </a:ln>
        </p:spPr>
      </p:pic>
      <p:pic>
        <p:nvPicPr>
          <p:cNvPr id="415" name="Google Shape;415;p42"/>
          <p:cNvPicPr preferRelativeResize="0"/>
          <p:nvPr/>
        </p:nvPicPr>
        <p:blipFill rotWithShape="1">
          <a:blip r:embed="rId9">
            <a:alphaModFix/>
          </a:blip>
          <a:srcRect/>
          <a:stretch/>
        </p:blipFill>
        <p:spPr>
          <a:xfrm>
            <a:off x="656041" y="4366370"/>
            <a:ext cx="558639" cy="716002"/>
          </a:xfrm>
          <a:prstGeom prst="rect">
            <a:avLst/>
          </a:prstGeom>
          <a:noFill/>
          <a:ln>
            <a:noFill/>
          </a:ln>
        </p:spPr>
      </p:pic>
      <p:pic>
        <p:nvPicPr>
          <p:cNvPr id="416" name="Google Shape;416;p42"/>
          <p:cNvPicPr preferRelativeResize="0"/>
          <p:nvPr/>
        </p:nvPicPr>
        <p:blipFill rotWithShape="1">
          <a:blip r:embed="rId10">
            <a:alphaModFix/>
          </a:blip>
          <a:srcRect/>
          <a:stretch/>
        </p:blipFill>
        <p:spPr>
          <a:xfrm>
            <a:off x="654691" y="294942"/>
            <a:ext cx="590595" cy="732338"/>
          </a:xfrm>
          <a:prstGeom prst="rect">
            <a:avLst/>
          </a:prstGeom>
          <a:noFill/>
          <a:ln>
            <a:noFill/>
          </a:ln>
        </p:spPr>
      </p:pic>
      <p:sp>
        <p:nvSpPr>
          <p:cNvPr id="417" name="Google Shape;417;p42"/>
          <p:cNvSpPr txBox="1"/>
          <p:nvPr/>
        </p:nvSpPr>
        <p:spPr>
          <a:xfrm>
            <a:off x="6369601" y="4759700"/>
            <a:ext cx="27606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CCCCCC"/>
                </a:solidFill>
                <a:latin typeface="Calibri"/>
                <a:ea typeface="Calibri"/>
                <a:cs typeface="Calibri"/>
                <a:sym typeface="Calibri"/>
              </a:rPr>
              <a:t>Identification and Drivers Licenses</a:t>
            </a:r>
            <a:endParaRPr sz="800" b="0" i="0" u="none" strike="noStrike" cap="none">
              <a:solidFill>
                <a:srgbClr val="CCCCCC"/>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421"/>
        <p:cNvGrpSpPr/>
        <p:nvPr/>
      </p:nvGrpSpPr>
      <p:grpSpPr>
        <a:xfrm>
          <a:off x="0" y="0"/>
          <a:ext cx="0" cy="0"/>
          <a:chOff x="0" y="0"/>
          <a:chExt cx="0" cy="0"/>
        </a:xfrm>
      </p:grpSpPr>
      <p:pic>
        <p:nvPicPr>
          <p:cNvPr id="422" name="Google Shape;422;p43"/>
          <p:cNvPicPr preferRelativeResize="0"/>
          <p:nvPr/>
        </p:nvPicPr>
        <p:blipFill rotWithShape="1">
          <a:blip r:embed="rId4">
            <a:alphaModFix/>
          </a:blip>
          <a:srcRect/>
          <a:stretch/>
        </p:blipFill>
        <p:spPr>
          <a:xfrm>
            <a:off x="6257646" y="772187"/>
            <a:ext cx="5499770" cy="3778634"/>
          </a:xfrm>
          <a:prstGeom prst="rect">
            <a:avLst/>
          </a:prstGeom>
          <a:noFill/>
          <a:ln>
            <a:noFill/>
          </a:ln>
        </p:spPr>
      </p:pic>
      <p:grpSp>
        <p:nvGrpSpPr>
          <p:cNvPr id="423" name="Google Shape;423;p43"/>
          <p:cNvGrpSpPr/>
          <p:nvPr/>
        </p:nvGrpSpPr>
        <p:grpSpPr>
          <a:xfrm>
            <a:off x="0" y="-2894"/>
            <a:ext cx="3694050" cy="5146394"/>
            <a:chOff x="7330615" y="-16476"/>
            <a:chExt cx="4925400" cy="6861859"/>
          </a:xfrm>
        </p:grpSpPr>
        <p:sp>
          <p:nvSpPr>
            <p:cNvPr id="424" name="Google Shape;424;p43"/>
            <p:cNvSpPr/>
            <p:nvPr/>
          </p:nvSpPr>
          <p:spPr>
            <a:xfrm>
              <a:off x="7330615" y="-12617"/>
              <a:ext cx="4923600" cy="6858000"/>
            </a:xfrm>
            <a:prstGeom prst="rect">
              <a:avLst/>
            </a:prstGeom>
            <a:blipFill rotWithShape="1">
              <a:blip r:embed="rId5">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5" name="Google Shape;425;p43"/>
            <p:cNvSpPr/>
            <p:nvPr/>
          </p:nvSpPr>
          <p:spPr>
            <a:xfrm>
              <a:off x="7330615" y="-16476"/>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26" name="Google Shape;426;p43"/>
          <p:cNvSpPr/>
          <p:nvPr/>
        </p:nvSpPr>
        <p:spPr>
          <a:xfrm>
            <a:off x="217918" y="1474240"/>
            <a:ext cx="3267225" cy="2273175"/>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7" name="Google Shape;427;p43"/>
          <p:cNvSpPr txBox="1"/>
          <p:nvPr/>
        </p:nvSpPr>
        <p:spPr>
          <a:xfrm>
            <a:off x="6341918" y="264733"/>
            <a:ext cx="1448580" cy="38091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QR CODE READER</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ID card is scanned</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using a QR code reader.</a:t>
            </a:r>
            <a:endParaRPr sz="1100"/>
          </a:p>
        </p:txBody>
      </p:sp>
      <p:sp>
        <p:nvSpPr>
          <p:cNvPr id="428" name="Google Shape;428;p43"/>
          <p:cNvSpPr txBox="1"/>
          <p:nvPr/>
        </p:nvSpPr>
        <p:spPr>
          <a:xfrm>
            <a:off x="4436057" y="3721617"/>
            <a:ext cx="1905890" cy="38091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VALIDATE HASH VALUE ON BLOCKCHAIN</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User may validate the unique hash value on the blockchain and verify that the hash values are identical.</a:t>
            </a:r>
            <a:endParaRPr sz="1100" b="0" i="0" u="none" strike="noStrike" cap="none">
              <a:solidFill>
                <a:srgbClr val="000000"/>
              </a:solidFill>
              <a:latin typeface="Arial"/>
              <a:ea typeface="Arial"/>
              <a:cs typeface="Arial"/>
              <a:sym typeface="Arial"/>
            </a:endParaRPr>
          </a:p>
        </p:txBody>
      </p:sp>
      <p:sp>
        <p:nvSpPr>
          <p:cNvPr id="429" name="Google Shape;429;p43"/>
          <p:cNvSpPr txBox="1"/>
          <p:nvPr/>
        </p:nvSpPr>
        <p:spPr>
          <a:xfrm>
            <a:off x="5105125" y="4550820"/>
            <a:ext cx="2834494" cy="438406"/>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INFORMATION UPDATE</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The QR code can be updated with additional information showing that a person has less points available on their driver’s licence due to speeding offences (optional).</a:t>
            </a:r>
            <a:endParaRPr sz="1100" b="0" i="0" u="none" strike="noStrike" cap="none">
              <a:solidFill>
                <a:srgbClr val="000000"/>
              </a:solidFill>
              <a:latin typeface="Arial"/>
              <a:ea typeface="Arial"/>
              <a:cs typeface="Arial"/>
              <a:sym typeface="Arial"/>
            </a:endParaRPr>
          </a:p>
        </p:txBody>
      </p:sp>
      <p:sp>
        <p:nvSpPr>
          <p:cNvPr id="430" name="Google Shape;430;p43"/>
          <p:cNvSpPr txBox="1"/>
          <p:nvPr/>
        </p:nvSpPr>
        <p:spPr>
          <a:xfrm>
            <a:off x="3910664" y="1069048"/>
            <a:ext cx="2431305" cy="48475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PREVIEW ORIGINAL ID CARD</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User is redirected to a secure VeriDoc Global webpage that displays the unique hash value, blockchain transaction record and preview of the original ID card.</a:t>
            </a:r>
            <a:endParaRPr sz="1100" b="0" i="0" u="none" strike="noStrike" cap="none">
              <a:solidFill>
                <a:srgbClr val="000000"/>
              </a:solidFill>
              <a:latin typeface="Arial"/>
              <a:ea typeface="Arial"/>
              <a:cs typeface="Arial"/>
              <a:sym typeface="Arial"/>
            </a:endParaRPr>
          </a:p>
        </p:txBody>
      </p:sp>
      <p:sp>
        <p:nvSpPr>
          <p:cNvPr id="431" name="Google Shape;431;p43"/>
          <p:cNvSpPr txBox="1"/>
          <p:nvPr/>
        </p:nvSpPr>
        <p:spPr>
          <a:xfrm>
            <a:off x="4176563" y="2448050"/>
            <a:ext cx="1734982" cy="48475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VISUAL INSPECTION</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User validates the authenticity of the ID card by visual inspection.</a:t>
            </a:r>
            <a:endParaRPr sz="1100" b="0" i="0" u="none" strike="noStrike" cap="none">
              <a:solidFill>
                <a:srgbClr val="000000"/>
              </a:solidFill>
              <a:latin typeface="Arial"/>
              <a:ea typeface="Arial"/>
              <a:cs typeface="Arial"/>
              <a:sym typeface="Arial"/>
            </a:endParaRPr>
          </a:p>
        </p:txBody>
      </p:sp>
      <p:sp>
        <p:nvSpPr>
          <p:cNvPr id="432" name="Google Shape;432;p43"/>
          <p:cNvSpPr/>
          <p:nvPr/>
        </p:nvSpPr>
        <p:spPr>
          <a:xfrm>
            <a:off x="388500" y="2222140"/>
            <a:ext cx="2926200" cy="77737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ID CARDS</a:t>
            </a:r>
            <a:endParaRPr sz="1100"/>
          </a:p>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READER FLOW</a:t>
            </a:r>
            <a:endParaRPr sz="2100" b="1" i="0" u="none" strike="noStrike" cap="none">
              <a:solidFill>
                <a:schemeClr val="lt1"/>
              </a:solidFill>
              <a:latin typeface="Arial"/>
              <a:ea typeface="Arial"/>
              <a:cs typeface="Arial"/>
              <a:sym typeface="Arial"/>
            </a:endParaRPr>
          </a:p>
        </p:txBody>
      </p:sp>
      <p:pic>
        <p:nvPicPr>
          <p:cNvPr id="433" name="Google Shape;433;p43"/>
          <p:cNvPicPr preferRelativeResize="0"/>
          <p:nvPr/>
        </p:nvPicPr>
        <p:blipFill rotWithShape="1">
          <a:blip r:embed="rId6">
            <a:alphaModFix/>
          </a:blip>
          <a:srcRect/>
          <a:stretch/>
        </p:blipFill>
        <p:spPr>
          <a:xfrm>
            <a:off x="7844714" y="161092"/>
            <a:ext cx="622060" cy="771355"/>
          </a:xfrm>
          <a:prstGeom prst="rect">
            <a:avLst/>
          </a:prstGeom>
          <a:noFill/>
          <a:ln>
            <a:noFill/>
          </a:ln>
        </p:spPr>
      </p:pic>
      <p:pic>
        <p:nvPicPr>
          <p:cNvPr id="434" name="Google Shape;434;p43"/>
          <p:cNvPicPr preferRelativeResize="0"/>
          <p:nvPr/>
        </p:nvPicPr>
        <p:blipFill rotWithShape="1">
          <a:blip r:embed="rId7">
            <a:alphaModFix/>
          </a:blip>
          <a:srcRect/>
          <a:stretch/>
        </p:blipFill>
        <p:spPr>
          <a:xfrm>
            <a:off x="5968085" y="2331116"/>
            <a:ext cx="613147" cy="772734"/>
          </a:xfrm>
          <a:prstGeom prst="rect">
            <a:avLst/>
          </a:prstGeom>
          <a:noFill/>
          <a:ln>
            <a:noFill/>
          </a:ln>
        </p:spPr>
      </p:pic>
      <p:pic>
        <p:nvPicPr>
          <p:cNvPr id="435" name="Google Shape;435;p43"/>
          <p:cNvPicPr preferRelativeResize="0"/>
          <p:nvPr/>
        </p:nvPicPr>
        <p:blipFill rotWithShape="1">
          <a:blip r:embed="rId8">
            <a:alphaModFix/>
          </a:blip>
          <a:srcRect/>
          <a:stretch/>
        </p:blipFill>
        <p:spPr>
          <a:xfrm>
            <a:off x="6464979" y="3656049"/>
            <a:ext cx="601228" cy="768236"/>
          </a:xfrm>
          <a:prstGeom prst="rect">
            <a:avLst/>
          </a:prstGeom>
          <a:noFill/>
          <a:ln>
            <a:noFill/>
          </a:ln>
        </p:spPr>
      </p:pic>
      <p:pic>
        <p:nvPicPr>
          <p:cNvPr id="436" name="Google Shape;436;p43"/>
          <p:cNvPicPr preferRelativeResize="0"/>
          <p:nvPr/>
        </p:nvPicPr>
        <p:blipFill rotWithShape="1">
          <a:blip r:embed="rId9">
            <a:alphaModFix/>
          </a:blip>
          <a:srcRect/>
          <a:stretch/>
        </p:blipFill>
        <p:spPr>
          <a:xfrm>
            <a:off x="7997415" y="4435369"/>
            <a:ext cx="602902" cy="772734"/>
          </a:xfrm>
          <a:prstGeom prst="rect">
            <a:avLst/>
          </a:prstGeom>
          <a:noFill/>
          <a:ln>
            <a:noFill/>
          </a:ln>
        </p:spPr>
      </p:pic>
      <p:pic>
        <p:nvPicPr>
          <p:cNvPr id="437" name="Google Shape;437;p43"/>
          <p:cNvPicPr preferRelativeResize="0"/>
          <p:nvPr/>
        </p:nvPicPr>
        <p:blipFill rotWithShape="1">
          <a:blip r:embed="rId10">
            <a:alphaModFix/>
          </a:blip>
          <a:srcRect/>
          <a:stretch/>
        </p:blipFill>
        <p:spPr>
          <a:xfrm>
            <a:off x="6428857" y="981457"/>
            <a:ext cx="621547" cy="772734"/>
          </a:xfrm>
          <a:prstGeom prst="rect">
            <a:avLst/>
          </a:prstGeom>
          <a:noFill/>
          <a:ln>
            <a:noFill/>
          </a:ln>
        </p:spPr>
      </p:pic>
      <p:sp>
        <p:nvSpPr>
          <p:cNvPr id="438" name="Google Shape;438;p43"/>
          <p:cNvSpPr txBox="1"/>
          <p:nvPr/>
        </p:nvSpPr>
        <p:spPr>
          <a:xfrm>
            <a:off x="217926" y="4759700"/>
            <a:ext cx="2760600" cy="34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CCCCCC"/>
                </a:solidFill>
                <a:latin typeface="Calibri"/>
                <a:ea typeface="Calibri"/>
                <a:cs typeface="Calibri"/>
                <a:sym typeface="Calibri"/>
              </a:rPr>
              <a:t>Identification and Drivers Licenses</a:t>
            </a:r>
            <a:endParaRPr sz="800" b="0" i="0" u="none" strike="noStrike" cap="none">
              <a:solidFill>
                <a:srgbClr val="CCCCCC"/>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4" name="Google Shape;444;p44"/>
          <p:cNvSpPr/>
          <p:nvPr/>
        </p:nvSpPr>
        <p:spPr>
          <a:xfrm>
            <a:off x="1344706" y="2042776"/>
            <a:ext cx="6454588" cy="76174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800" b="0" i="1" u="none" strike="noStrike" cap="none">
                <a:solidFill>
                  <a:schemeClr val="dk1"/>
                </a:solidFill>
                <a:latin typeface="Arial"/>
                <a:ea typeface="Arial"/>
                <a:cs typeface="Arial"/>
                <a:sym typeface="Arial"/>
              </a:rPr>
              <a:t>THE FUTURE OF </a:t>
            </a:r>
            <a:r>
              <a:rPr lang="en" sz="2700" b="0" i="0" u="none" strike="noStrike" cap="none">
                <a:solidFill>
                  <a:srgbClr val="00B050"/>
                </a:solidFill>
                <a:latin typeface="Arial"/>
                <a:ea typeface="Arial"/>
                <a:cs typeface="Arial"/>
                <a:sym typeface="Arial"/>
              </a:rPr>
              <a:t/>
            </a:r>
            <a:br>
              <a:rPr lang="en" sz="2700" b="0" i="0" u="none" strike="noStrike" cap="none">
                <a:solidFill>
                  <a:srgbClr val="00B050"/>
                </a:solidFill>
                <a:latin typeface="Arial"/>
                <a:ea typeface="Arial"/>
                <a:cs typeface="Arial"/>
                <a:sym typeface="Arial"/>
              </a:rPr>
            </a:br>
            <a:r>
              <a:rPr lang="en" sz="2700" b="1" i="0" u="none" strike="noStrike" cap="none">
                <a:solidFill>
                  <a:srgbClr val="25984E"/>
                </a:solidFill>
                <a:latin typeface="Arial"/>
                <a:ea typeface="Arial"/>
                <a:cs typeface="Arial"/>
                <a:sym typeface="Arial"/>
              </a:rPr>
              <a:t>I</a:t>
            </a:r>
            <a:r>
              <a:rPr lang="en" sz="2700" b="1">
                <a:solidFill>
                  <a:srgbClr val="25984E"/>
                </a:solidFill>
              </a:rPr>
              <a:t>dentification</a:t>
            </a:r>
            <a:r>
              <a:rPr lang="en" sz="2700" b="1" i="0" u="none" strike="noStrike" cap="none">
                <a:solidFill>
                  <a:srgbClr val="25984E"/>
                </a:solidFill>
                <a:latin typeface="Arial"/>
                <a:ea typeface="Arial"/>
                <a:cs typeface="Arial"/>
                <a:sym typeface="Arial"/>
              </a:rPr>
              <a:t> </a:t>
            </a:r>
            <a:r>
              <a:rPr lang="en" sz="2700" b="1">
                <a:solidFill>
                  <a:srgbClr val="25984E"/>
                </a:solidFill>
              </a:rPr>
              <a:t>and</a:t>
            </a:r>
            <a:r>
              <a:rPr lang="en" sz="2700" b="1" i="0" u="none" strike="noStrike" cap="none">
                <a:solidFill>
                  <a:srgbClr val="25984E"/>
                </a:solidFill>
                <a:latin typeface="Arial"/>
                <a:ea typeface="Arial"/>
                <a:cs typeface="Arial"/>
                <a:sym typeface="Arial"/>
              </a:rPr>
              <a:t> L</a:t>
            </a:r>
            <a:r>
              <a:rPr lang="en" sz="2700" b="1">
                <a:solidFill>
                  <a:srgbClr val="25984E"/>
                </a:solidFill>
              </a:rPr>
              <a:t>icense Security</a:t>
            </a:r>
            <a:endParaRPr sz="2700" b="1" i="0" u="none" strike="noStrike" cap="none">
              <a:solidFill>
                <a:srgbClr val="25984E"/>
              </a:solidFill>
              <a:latin typeface="Arial"/>
              <a:ea typeface="Arial"/>
              <a:cs typeface="Arial"/>
              <a:sym typeface="Arial"/>
            </a:endParaRPr>
          </a:p>
        </p:txBody>
      </p:sp>
      <p:sp>
        <p:nvSpPr>
          <p:cNvPr id="445" name="Google Shape;445;p44"/>
          <p:cNvSpPr txBox="1"/>
          <p:nvPr/>
        </p:nvSpPr>
        <p:spPr>
          <a:xfrm>
            <a:off x="3443738" y="4679655"/>
            <a:ext cx="2543175" cy="3462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B050"/>
                </a:solidFill>
                <a:latin typeface="Arial"/>
                <a:ea typeface="Arial"/>
                <a:cs typeface="Arial"/>
                <a:sym typeface="Arial"/>
              </a:rPr>
              <a:t>www.veridocglobal.com </a:t>
            </a:r>
            <a:endParaRPr sz="1800" b="0" i="0" u="none" strike="noStrike" cap="none">
              <a:solidFill>
                <a:srgbClr val="00B050"/>
              </a:solidFill>
              <a:latin typeface="Arial"/>
              <a:ea typeface="Arial"/>
              <a:cs typeface="Arial"/>
              <a:sym typeface="Arial"/>
            </a:endParaRPr>
          </a:p>
        </p:txBody>
      </p:sp>
      <p:pic>
        <p:nvPicPr>
          <p:cNvPr id="446" name="Google Shape;446;p44"/>
          <p:cNvPicPr preferRelativeResize="0"/>
          <p:nvPr/>
        </p:nvPicPr>
        <p:blipFill rotWithShape="1">
          <a:blip r:embed="rId4">
            <a:alphaModFix/>
          </a:blip>
          <a:srcRect/>
          <a:stretch/>
        </p:blipFill>
        <p:spPr>
          <a:xfrm>
            <a:off x="3550612" y="0"/>
            <a:ext cx="2042776" cy="2042776"/>
          </a:xfrm>
          <a:prstGeom prst="rect">
            <a:avLst/>
          </a:prstGeom>
          <a:noFill/>
          <a:ln>
            <a:noFill/>
          </a:ln>
        </p:spPr>
      </p:pic>
      <p:sp>
        <p:nvSpPr>
          <p:cNvPr id="447" name="Google Shape;447;p44"/>
          <p:cNvSpPr/>
          <p:nvPr/>
        </p:nvSpPr>
        <p:spPr>
          <a:xfrm>
            <a:off x="6125456" y="4672560"/>
            <a:ext cx="2036025" cy="346275"/>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222222"/>
                </a:solidFill>
                <a:latin typeface="Arial"/>
                <a:ea typeface="Arial"/>
                <a:cs typeface="Arial"/>
                <a:sym typeface="Arial"/>
              </a:rPr>
              <a:t>VeriDoc Global QR Code Reader App Available Now</a:t>
            </a:r>
            <a:endParaRPr sz="900" b="0" i="0" u="none" strike="noStrike" cap="none">
              <a:solidFill>
                <a:srgbClr val="00B050"/>
              </a:solidFill>
              <a:latin typeface="Arial"/>
              <a:ea typeface="Arial"/>
              <a:cs typeface="Arial"/>
              <a:sym typeface="Arial"/>
            </a:endParaRPr>
          </a:p>
        </p:txBody>
      </p:sp>
      <p:pic>
        <p:nvPicPr>
          <p:cNvPr id="448" name="Google Shape;448;p44"/>
          <p:cNvPicPr preferRelativeResize="0"/>
          <p:nvPr/>
        </p:nvPicPr>
        <p:blipFill rotWithShape="1">
          <a:blip r:embed="rId5">
            <a:alphaModFix/>
          </a:blip>
          <a:srcRect/>
          <a:stretch/>
        </p:blipFill>
        <p:spPr>
          <a:xfrm>
            <a:off x="8141156" y="4679663"/>
            <a:ext cx="902588" cy="346275"/>
          </a:xfrm>
          <a:prstGeom prst="rect">
            <a:avLst/>
          </a:prstGeom>
          <a:noFill/>
          <a:ln>
            <a:noFill/>
          </a:ln>
        </p:spPr>
      </p:pic>
      <p:pic>
        <p:nvPicPr>
          <p:cNvPr id="449" name="Google Shape;449;p44"/>
          <p:cNvPicPr preferRelativeResize="0"/>
          <p:nvPr/>
        </p:nvPicPr>
        <p:blipFill rotWithShape="1">
          <a:blip r:embed="rId6">
            <a:alphaModFix/>
          </a:blip>
          <a:srcRect/>
          <a:stretch/>
        </p:blipFill>
        <p:spPr>
          <a:xfrm>
            <a:off x="90346" y="4980091"/>
            <a:ext cx="2257893" cy="93688"/>
          </a:xfrm>
          <a:prstGeom prst="rect">
            <a:avLst/>
          </a:prstGeom>
          <a:noFill/>
          <a:ln>
            <a:noFill/>
          </a:ln>
        </p:spPr>
      </p:pic>
      <p:pic>
        <p:nvPicPr>
          <p:cNvPr id="450" name="Google Shape;450;p44"/>
          <p:cNvPicPr preferRelativeResize="0"/>
          <p:nvPr/>
        </p:nvPicPr>
        <p:blipFill rotWithShape="1">
          <a:blip r:embed="rId7">
            <a:alphaModFix/>
          </a:blip>
          <a:srcRect/>
          <a:stretch/>
        </p:blipFill>
        <p:spPr>
          <a:xfrm>
            <a:off x="2559715" y="2949628"/>
            <a:ext cx="4024569" cy="2007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141"/>
        <p:cNvGrpSpPr/>
        <p:nvPr/>
      </p:nvGrpSpPr>
      <p:grpSpPr>
        <a:xfrm>
          <a:off x="0" y="0"/>
          <a:ext cx="0" cy="0"/>
          <a:chOff x="0" y="0"/>
          <a:chExt cx="0" cy="0"/>
        </a:xfrm>
      </p:grpSpPr>
      <p:sp>
        <p:nvSpPr>
          <p:cNvPr id="142" name="Google Shape;142;p29"/>
          <p:cNvSpPr/>
          <p:nvPr/>
        </p:nvSpPr>
        <p:spPr>
          <a:xfrm>
            <a:off x="-1" y="0"/>
            <a:ext cx="6206400"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3" name="Google Shape;143;p29"/>
          <p:cNvSpPr/>
          <p:nvPr/>
        </p:nvSpPr>
        <p:spPr>
          <a:xfrm>
            <a:off x="-1" y="0"/>
            <a:ext cx="6206400" cy="51435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4" name="Google Shape;144;p29"/>
          <p:cNvSpPr/>
          <p:nvPr/>
        </p:nvSpPr>
        <p:spPr>
          <a:xfrm>
            <a:off x="275711" y="2984853"/>
            <a:ext cx="5270100" cy="1661400"/>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45" name="Google Shape;145;p29"/>
          <p:cNvGrpSpPr/>
          <p:nvPr/>
        </p:nvGrpSpPr>
        <p:grpSpPr>
          <a:xfrm>
            <a:off x="6146678" y="-447638"/>
            <a:ext cx="2983308" cy="3157082"/>
            <a:chOff x="7777085" y="3027965"/>
            <a:chExt cx="3977745" cy="4209442"/>
          </a:xfrm>
        </p:grpSpPr>
        <p:sp>
          <p:nvSpPr>
            <p:cNvPr id="146" name="Google Shape;146;p29"/>
            <p:cNvSpPr/>
            <p:nvPr/>
          </p:nvSpPr>
          <p:spPr>
            <a:xfrm>
              <a:off x="8632544" y="4099287"/>
              <a:ext cx="2154600" cy="307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OUR AIM IS… </a:t>
              </a:r>
              <a:endParaRPr sz="1100" b="1" i="0" u="none" strike="noStrike" cap="none">
                <a:solidFill>
                  <a:schemeClr val="dk1"/>
                </a:solidFill>
                <a:latin typeface="Arial"/>
                <a:ea typeface="Arial"/>
                <a:cs typeface="Arial"/>
                <a:sym typeface="Arial"/>
              </a:endParaRPr>
            </a:p>
          </p:txBody>
        </p:sp>
        <p:sp>
          <p:nvSpPr>
            <p:cNvPr id="147" name="Google Shape;147;p29"/>
            <p:cNvSpPr txBox="1"/>
            <p:nvPr/>
          </p:nvSpPr>
          <p:spPr>
            <a:xfrm>
              <a:off x="9527191" y="5021307"/>
              <a:ext cx="11169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0" i="1" u="none" strike="noStrike" cap="none">
                  <a:solidFill>
                    <a:srgbClr val="25984E"/>
                  </a:solidFill>
                  <a:latin typeface="Arial"/>
                  <a:ea typeface="Arial"/>
                  <a:cs typeface="Arial"/>
                  <a:sym typeface="Arial"/>
                </a:rPr>
                <a:t>”</a:t>
              </a:r>
              <a:endParaRPr sz="10400" b="1" i="1" u="none" strike="noStrike" cap="none">
                <a:solidFill>
                  <a:srgbClr val="25984E"/>
                </a:solidFill>
                <a:latin typeface="Arial"/>
                <a:ea typeface="Arial"/>
                <a:cs typeface="Arial"/>
                <a:sym typeface="Arial"/>
              </a:endParaRPr>
            </a:p>
          </p:txBody>
        </p:sp>
        <p:sp>
          <p:nvSpPr>
            <p:cNvPr id="148" name="Google Shape;148;p29"/>
            <p:cNvSpPr/>
            <p:nvPr/>
          </p:nvSpPr>
          <p:spPr>
            <a:xfrm>
              <a:off x="8618630" y="4347856"/>
              <a:ext cx="3136200" cy="1569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25984E"/>
                  </a:solidFill>
                  <a:latin typeface="Arial"/>
                  <a:ea typeface="Arial"/>
                  <a:cs typeface="Arial"/>
                  <a:sym typeface="Arial"/>
                </a:rPr>
                <a:t>A world without</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25984E"/>
                  </a:solidFill>
                  <a:latin typeface="Arial"/>
                  <a:ea typeface="Arial"/>
                  <a:cs typeface="Arial"/>
                  <a:sym typeface="Arial"/>
                </a:rPr>
                <a:t>counterfeit and fraud.</a:t>
              </a:r>
              <a:endParaRPr sz="900" b="0" i="0" u="none" strike="noStrike" cap="none">
                <a:solidFill>
                  <a:srgbClr val="000000"/>
                </a:solidFill>
                <a:latin typeface="Arial"/>
                <a:ea typeface="Arial"/>
                <a:cs typeface="Arial"/>
                <a:sym typeface="Arial"/>
              </a:endParaRPr>
            </a:p>
          </p:txBody>
        </p:sp>
        <p:sp>
          <p:nvSpPr>
            <p:cNvPr id="149" name="Google Shape;149;p29"/>
            <p:cNvSpPr txBox="1"/>
            <p:nvPr/>
          </p:nvSpPr>
          <p:spPr>
            <a:xfrm rot="10800000">
              <a:off x="7777085" y="3027965"/>
              <a:ext cx="11169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0" i="1" u="none" strike="noStrike" cap="none">
                  <a:solidFill>
                    <a:srgbClr val="25984E"/>
                  </a:solidFill>
                  <a:latin typeface="Arial"/>
                  <a:ea typeface="Arial"/>
                  <a:cs typeface="Arial"/>
                  <a:sym typeface="Arial"/>
                </a:rPr>
                <a:t>”</a:t>
              </a:r>
              <a:endParaRPr sz="10400" b="1" i="1" u="none" strike="noStrike" cap="none">
                <a:solidFill>
                  <a:srgbClr val="25984E"/>
                </a:solidFill>
                <a:latin typeface="Arial"/>
                <a:ea typeface="Arial"/>
                <a:cs typeface="Arial"/>
                <a:sym typeface="Arial"/>
              </a:endParaRPr>
            </a:p>
          </p:txBody>
        </p:sp>
      </p:grpSp>
      <p:sp>
        <p:nvSpPr>
          <p:cNvPr id="150" name="Google Shape;150;p29"/>
          <p:cNvSpPr/>
          <p:nvPr/>
        </p:nvSpPr>
        <p:spPr>
          <a:xfrm>
            <a:off x="784435" y="2375386"/>
            <a:ext cx="39897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a:solidFill>
                  <a:schemeClr val="lt1"/>
                </a:solidFill>
              </a:rPr>
              <a:t>WHO WE ARE:</a:t>
            </a:r>
            <a:endParaRPr sz="2400" b="1" i="0" u="none" strike="noStrike" cap="none">
              <a:solidFill>
                <a:schemeClr val="lt1"/>
              </a:solidFill>
              <a:latin typeface="Arial"/>
              <a:ea typeface="Arial"/>
              <a:cs typeface="Arial"/>
              <a:sym typeface="Arial"/>
            </a:endParaRPr>
          </a:p>
        </p:txBody>
      </p:sp>
      <p:sp>
        <p:nvSpPr>
          <p:cNvPr id="151" name="Google Shape;151;p29"/>
          <p:cNvSpPr txBox="1"/>
          <p:nvPr/>
        </p:nvSpPr>
        <p:spPr>
          <a:xfrm>
            <a:off x="275700" y="3134375"/>
            <a:ext cx="5270100" cy="14544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VeriDoc Global is a patent protected Quick Response (QR) Code verification solution using public-key cryptography and  Blockchain Technology</a:t>
            </a:r>
            <a:r>
              <a:rPr lang="en" sz="1400" b="0" i="0" u="none" strike="noStrike" cap="none">
                <a:solidFill>
                  <a:schemeClr val="lt1"/>
                </a:solidFill>
                <a:latin typeface="Arial"/>
                <a:ea typeface="Arial"/>
                <a:cs typeface="Arial"/>
                <a:sym typeface="Arial"/>
              </a:rPr>
              <a:t>, providing antifraud / hack proof document verification</a:t>
            </a:r>
            <a:r>
              <a:rPr lang="en">
                <a:solidFill>
                  <a:schemeClr val="lt1"/>
                </a:solidFill>
              </a:rPr>
              <a:t>.</a:t>
            </a:r>
            <a:endParaRPr sz="1400" b="1" i="1" u="none" strike="noStrike" cap="none">
              <a:solidFill>
                <a:schemeClr val="lt1"/>
              </a:solidFill>
              <a:latin typeface="Arial"/>
              <a:ea typeface="Arial"/>
              <a:cs typeface="Arial"/>
              <a:sym typeface="Arial"/>
            </a:endParaRPr>
          </a:p>
        </p:txBody>
      </p:sp>
      <p:pic>
        <p:nvPicPr>
          <p:cNvPr id="152" name="Google Shape;152;p29"/>
          <p:cNvPicPr preferRelativeResize="0"/>
          <p:nvPr/>
        </p:nvPicPr>
        <p:blipFill rotWithShape="1">
          <a:blip r:embed="rId5">
            <a:alphaModFix/>
          </a:blip>
          <a:srcRect/>
          <a:stretch/>
        </p:blipFill>
        <p:spPr>
          <a:xfrm>
            <a:off x="5430759" y="2125027"/>
            <a:ext cx="3887767" cy="3081119"/>
          </a:xfrm>
          <a:prstGeom prst="rect">
            <a:avLst/>
          </a:prstGeom>
          <a:noFill/>
          <a:ln>
            <a:noFill/>
          </a:ln>
        </p:spPr>
      </p:pic>
      <p:pic>
        <p:nvPicPr>
          <p:cNvPr id="153" name="Google Shape;153;p29"/>
          <p:cNvPicPr preferRelativeResize="0"/>
          <p:nvPr/>
        </p:nvPicPr>
        <p:blipFill rotWithShape="1">
          <a:blip r:embed="rId6">
            <a:alphaModFix/>
          </a:blip>
          <a:srcRect/>
          <a:stretch/>
        </p:blipFill>
        <p:spPr>
          <a:xfrm>
            <a:off x="346631" y="89753"/>
            <a:ext cx="4793669" cy="2201409"/>
          </a:xfrm>
          <a:prstGeom prst="rect">
            <a:avLst/>
          </a:prstGeom>
          <a:noFill/>
          <a:ln>
            <a:noFill/>
          </a:ln>
        </p:spPr>
      </p:pic>
      <p:sp>
        <p:nvSpPr>
          <p:cNvPr id="154" name="Google Shape;154;p29"/>
          <p:cNvSpPr txBox="1"/>
          <p:nvPr/>
        </p:nvSpPr>
        <p:spPr>
          <a:xfrm>
            <a:off x="6109501" y="4759700"/>
            <a:ext cx="30207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lvl="0" indent="0" algn="r" rtl="0">
              <a:spcBef>
                <a:spcPts val="0"/>
              </a:spcBef>
              <a:spcAft>
                <a:spcPts val="0"/>
              </a:spcAft>
              <a:buClr>
                <a:schemeClr val="dk1"/>
              </a:buClr>
              <a:buSzPts val="800"/>
              <a:buFont typeface="Arial"/>
              <a:buNone/>
            </a:pPr>
            <a:r>
              <a:rPr lang="en" sz="800" b="1" i="1">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Identification and Drivers Licenses</a:t>
            </a:r>
            <a:endParaRPr sz="80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Arial"/>
              <a:buNone/>
            </a:pPr>
            <a:endParaRPr sz="800" b="1" i="1">
              <a:solidFill>
                <a:srgbClr val="25984E"/>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158"/>
        <p:cNvGrpSpPr/>
        <p:nvPr/>
      </p:nvGrpSpPr>
      <p:grpSpPr>
        <a:xfrm>
          <a:off x="0" y="0"/>
          <a:ext cx="0" cy="0"/>
          <a:chOff x="0" y="0"/>
          <a:chExt cx="0" cy="0"/>
        </a:xfrm>
      </p:grpSpPr>
      <p:grpSp>
        <p:nvGrpSpPr>
          <p:cNvPr id="159" name="Google Shape;159;p30"/>
          <p:cNvGrpSpPr/>
          <p:nvPr/>
        </p:nvGrpSpPr>
        <p:grpSpPr>
          <a:xfrm>
            <a:off x="444828" y="130488"/>
            <a:ext cx="4636758" cy="4882156"/>
            <a:chOff x="5229581" y="94885"/>
            <a:chExt cx="6182344" cy="6509542"/>
          </a:xfrm>
        </p:grpSpPr>
        <p:cxnSp>
          <p:nvCxnSpPr>
            <p:cNvPr id="160" name="Google Shape;160;p30"/>
            <p:cNvCxnSpPr>
              <a:stCxn id="161" idx="3"/>
            </p:cNvCxnSpPr>
            <p:nvPr/>
          </p:nvCxnSpPr>
          <p:spPr>
            <a:xfrm rot="10800000">
              <a:off x="8326537" y="1334378"/>
              <a:ext cx="11700" cy="3809100"/>
            </a:xfrm>
            <a:prstGeom prst="straightConnector1">
              <a:avLst/>
            </a:prstGeom>
            <a:noFill/>
            <a:ln w="28575" cap="rnd" cmpd="sng">
              <a:solidFill>
                <a:srgbClr val="00B050"/>
              </a:solidFill>
              <a:prstDash val="dot"/>
              <a:miter lim="800000"/>
              <a:headEnd type="none" w="sm" len="sm"/>
              <a:tailEnd type="none" w="sm" len="sm"/>
            </a:ln>
          </p:spPr>
        </p:cxnSp>
        <p:cxnSp>
          <p:nvCxnSpPr>
            <p:cNvPr id="162" name="Google Shape;162;p30"/>
            <p:cNvCxnSpPr/>
            <p:nvPr/>
          </p:nvCxnSpPr>
          <p:spPr>
            <a:xfrm rot="10800000">
              <a:off x="6231885" y="2217794"/>
              <a:ext cx="1929300" cy="962100"/>
            </a:xfrm>
            <a:prstGeom prst="straightConnector1">
              <a:avLst/>
            </a:prstGeom>
            <a:noFill/>
            <a:ln w="28575" cap="rnd" cmpd="sng">
              <a:solidFill>
                <a:srgbClr val="00B050"/>
              </a:solidFill>
              <a:prstDash val="dot"/>
              <a:miter lim="800000"/>
              <a:headEnd type="none" w="sm" len="sm"/>
              <a:tailEnd type="none" w="sm" len="sm"/>
            </a:ln>
          </p:spPr>
        </p:cxnSp>
        <p:cxnSp>
          <p:nvCxnSpPr>
            <p:cNvPr id="163" name="Google Shape;163;p30"/>
            <p:cNvCxnSpPr/>
            <p:nvPr/>
          </p:nvCxnSpPr>
          <p:spPr>
            <a:xfrm rot="10800000" flipH="1">
              <a:off x="8465449" y="2382132"/>
              <a:ext cx="1654800" cy="819300"/>
            </a:xfrm>
            <a:prstGeom prst="straightConnector1">
              <a:avLst/>
            </a:prstGeom>
            <a:noFill/>
            <a:ln w="28575" cap="rnd" cmpd="sng">
              <a:solidFill>
                <a:srgbClr val="00B050"/>
              </a:solidFill>
              <a:prstDash val="dot"/>
              <a:miter lim="800000"/>
              <a:headEnd type="none" w="sm" len="sm"/>
              <a:tailEnd type="none" w="sm" len="sm"/>
            </a:ln>
          </p:spPr>
        </p:cxnSp>
        <p:cxnSp>
          <p:nvCxnSpPr>
            <p:cNvPr id="164" name="Google Shape;164;p30"/>
            <p:cNvCxnSpPr/>
            <p:nvPr/>
          </p:nvCxnSpPr>
          <p:spPr>
            <a:xfrm flipH="1">
              <a:off x="6171969" y="3381002"/>
              <a:ext cx="2205600" cy="1152900"/>
            </a:xfrm>
            <a:prstGeom prst="straightConnector1">
              <a:avLst/>
            </a:prstGeom>
            <a:noFill/>
            <a:ln w="28575" cap="rnd" cmpd="sng">
              <a:solidFill>
                <a:srgbClr val="00B050"/>
              </a:solidFill>
              <a:prstDash val="dot"/>
              <a:miter lim="800000"/>
              <a:headEnd type="none" w="sm" len="sm"/>
              <a:tailEnd type="none" w="sm" len="sm"/>
            </a:ln>
          </p:spPr>
        </p:cxnSp>
        <p:cxnSp>
          <p:nvCxnSpPr>
            <p:cNvPr id="165" name="Google Shape;165;p30"/>
            <p:cNvCxnSpPr/>
            <p:nvPr/>
          </p:nvCxnSpPr>
          <p:spPr>
            <a:xfrm>
              <a:off x="8443998" y="3493073"/>
              <a:ext cx="2135100" cy="1030500"/>
            </a:xfrm>
            <a:prstGeom prst="straightConnector1">
              <a:avLst/>
            </a:prstGeom>
            <a:noFill/>
            <a:ln w="28575" cap="rnd" cmpd="sng">
              <a:solidFill>
                <a:srgbClr val="00B050"/>
              </a:solidFill>
              <a:prstDash val="dot"/>
              <a:miter lim="800000"/>
              <a:headEnd type="none" w="sm" len="sm"/>
              <a:tailEnd type="none" w="sm" len="sm"/>
            </a:ln>
          </p:spPr>
        </p:cxnSp>
        <p:grpSp>
          <p:nvGrpSpPr>
            <p:cNvPr id="166" name="Google Shape;166;p30"/>
            <p:cNvGrpSpPr/>
            <p:nvPr/>
          </p:nvGrpSpPr>
          <p:grpSpPr>
            <a:xfrm>
              <a:off x="5229581" y="94885"/>
              <a:ext cx="6182344" cy="6509542"/>
              <a:chOff x="3523744" y="-1188520"/>
              <a:chExt cx="6926220" cy="7292787"/>
            </a:xfrm>
          </p:grpSpPr>
          <p:cxnSp>
            <p:nvCxnSpPr>
              <p:cNvPr id="167" name="Google Shape;167;p30"/>
              <p:cNvCxnSpPr/>
              <p:nvPr/>
            </p:nvCxnSpPr>
            <p:spPr>
              <a:xfrm rot="10800000" flipH="1">
                <a:off x="4653693" y="2466376"/>
                <a:ext cx="4783500" cy="42900"/>
              </a:xfrm>
              <a:prstGeom prst="straightConnector1">
                <a:avLst/>
              </a:prstGeom>
              <a:noFill/>
              <a:ln w="28575" cap="rnd" cmpd="sng">
                <a:solidFill>
                  <a:srgbClr val="00B050"/>
                </a:solidFill>
                <a:prstDash val="dot"/>
                <a:miter lim="800000"/>
                <a:headEnd type="none" w="sm" len="sm"/>
                <a:tailEnd type="none" w="sm" len="sm"/>
              </a:ln>
            </p:spPr>
          </p:cxnSp>
          <p:cxnSp>
            <p:nvCxnSpPr>
              <p:cNvPr id="168" name="Google Shape;168;p30"/>
              <p:cNvCxnSpPr/>
              <p:nvPr/>
            </p:nvCxnSpPr>
            <p:spPr>
              <a:xfrm rot="10800000" flipH="1">
                <a:off x="5850518" y="559379"/>
                <a:ext cx="2396400" cy="3810000"/>
              </a:xfrm>
              <a:prstGeom prst="straightConnector1">
                <a:avLst/>
              </a:prstGeom>
              <a:noFill/>
              <a:ln w="28575" cap="rnd" cmpd="sng">
                <a:solidFill>
                  <a:srgbClr val="00B050"/>
                </a:solidFill>
                <a:prstDash val="dot"/>
                <a:miter lim="800000"/>
                <a:headEnd type="none" w="sm" len="sm"/>
                <a:tailEnd type="none" w="sm" len="sm"/>
              </a:ln>
            </p:spPr>
          </p:cxnSp>
          <p:cxnSp>
            <p:nvCxnSpPr>
              <p:cNvPr id="169" name="Google Shape;169;p30"/>
              <p:cNvCxnSpPr/>
              <p:nvPr/>
            </p:nvCxnSpPr>
            <p:spPr>
              <a:xfrm rot="10800000">
                <a:off x="5783107" y="537478"/>
                <a:ext cx="2573400" cy="3831900"/>
              </a:xfrm>
              <a:prstGeom prst="straightConnector1">
                <a:avLst/>
              </a:prstGeom>
              <a:noFill/>
              <a:ln w="28575" cap="rnd" cmpd="sng">
                <a:solidFill>
                  <a:srgbClr val="00B050"/>
                </a:solidFill>
                <a:prstDash val="dot"/>
                <a:miter lim="800000"/>
                <a:headEnd type="none" w="sm" len="sm"/>
                <a:tailEnd type="none" w="sm" len="sm"/>
              </a:ln>
            </p:spPr>
          </p:cxnSp>
          <p:grpSp>
            <p:nvGrpSpPr>
              <p:cNvPr id="170" name="Google Shape;170;p30"/>
              <p:cNvGrpSpPr/>
              <p:nvPr/>
            </p:nvGrpSpPr>
            <p:grpSpPr>
              <a:xfrm>
                <a:off x="3523744" y="-1188520"/>
                <a:ext cx="6926220" cy="7292787"/>
                <a:chOff x="3744323" y="696379"/>
                <a:chExt cx="6926220" cy="7292787"/>
              </a:xfrm>
            </p:grpSpPr>
            <p:grpSp>
              <p:nvGrpSpPr>
                <p:cNvPr id="171" name="Google Shape;171;p30"/>
                <p:cNvGrpSpPr/>
                <p:nvPr/>
              </p:nvGrpSpPr>
              <p:grpSpPr>
                <a:xfrm>
                  <a:off x="3744323" y="696379"/>
                  <a:ext cx="6926220" cy="7292787"/>
                  <a:chOff x="4063857" y="-1290839"/>
                  <a:chExt cx="7779648" cy="8191382"/>
                </a:xfrm>
              </p:grpSpPr>
              <p:grpSp>
                <p:nvGrpSpPr>
                  <p:cNvPr id="172" name="Google Shape;172;p30"/>
                  <p:cNvGrpSpPr/>
                  <p:nvPr/>
                </p:nvGrpSpPr>
                <p:grpSpPr>
                  <a:xfrm>
                    <a:off x="4318776" y="-1290839"/>
                    <a:ext cx="7306210" cy="8191382"/>
                    <a:chOff x="4864496" y="-643370"/>
                    <a:chExt cx="6551480" cy="7345213"/>
                  </a:xfrm>
                </p:grpSpPr>
                <p:sp>
                  <p:nvSpPr>
                    <p:cNvPr id="173" name="Google Shape;173;p30"/>
                    <p:cNvSpPr/>
                    <p:nvPr/>
                  </p:nvSpPr>
                  <p:spPr>
                    <a:xfrm rot="5400000">
                      <a:off x="5607519" y="227700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 name="Google Shape;174;p30"/>
                    <p:cNvSpPr/>
                    <p:nvPr/>
                  </p:nvSpPr>
                  <p:spPr>
                    <a:xfrm rot="5400000">
                      <a:off x="8163758" y="841917"/>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30"/>
                    <p:cNvSpPr/>
                    <p:nvPr/>
                  </p:nvSpPr>
                  <p:spPr>
                    <a:xfrm rot="5400000">
                      <a:off x="4778246" y="3727304"/>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30"/>
                    <p:cNvSpPr/>
                    <p:nvPr/>
                  </p:nvSpPr>
                  <p:spPr>
                    <a:xfrm rot="5400000">
                      <a:off x="8157145" y="374343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30"/>
                    <p:cNvSpPr/>
                    <p:nvPr/>
                  </p:nvSpPr>
                  <p:spPr>
                    <a:xfrm rot="5400000">
                      <a:off x="6463551" y="3743440"/>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 name="Google Shape;178;p30"/>
                    <p:cNvSpPr/>
                    <p:nvPr/>
                  </p:nvSpPr>
                  <p:spPr>
                    <a:xfrm rot="5400000">
                      <a:off x="9027010" y="2280139"/>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30"/>
                    <p:cNvSpPr/>
                    <p:nvPr/>
                  </p:nvSpPr>
                  <p:spPr>
                    <a:xfrm rot="5400000">
                      <a:off x="7310044" y="-557120"/>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30"/>
                    <p:cNvSpPr/>
                    <p:nvPr/>
                  </p:nvSpPr>
                  <p:spPr>
                    <a:xfrm rot="5400000">
                      <a:off x="4808602" y="82988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30"/>
                    <p:cNvSpPr/>
                    <p:nvPr/>
                  </p:nvSpPr>
                  <p:spPr>
                    <a:xfrm rot="5400000">
                      <a:off x="9851937" y="3754766"/>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30"/>
                    <p:cNvSpPr/>
                    <p:nvPr/>
                  </p:nvSpPr>
                  <p:spPr>
                    <a:xfrm rot="5400000">
                      <a:off x="6460760" y="83394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 name="Google Shape;183;p30"/>
                    <p:cNvSpPr/>
                    <p:nvPr/>
                  </p:nvSpPr>
                  <p:spPr>
                    <a:xfrm rot="5400000">
                      <a:off x="9853726" y="83207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 name="Google Shape;161;p30"/>
                    <p:cNvSpPr/>
                    <p:nvPr/>
                  </p:nvSpPr>
                  <p:spPr>
                    <a:xfrm rot="5400000">
                      <a:off x="7319394" y="513959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84" name="Google Shape;184;p30"/>
                  <p:cNvSpPr txBox="1"/>
                  <p:nvPr/>
                </p:nvSpPr>
                <p:spPr>
                  <a:xfrm>
                    <a:off x="7428962" y="6274934"/>
                    <a:ext cx="1148100" cy="21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PASSPORTS</a:t>
                    </a:r>
                    <a:endParaRPr sz="600" b="1" i="0" u="none" strike="noStrike" cap="none">
                      <a:solidFill>
                        <a:schemeClr val="dk1"/>
                      </a:solidFill>
                      <a:latin typeface="Arial"/>
                      <a:ea typeface="Arial"/>
                      <a:cs typeface="Arial"/>
                      <a:sym typeface="Arial"/>
                    </a:endParaRPr>
                  </a:p>
                </p:txBody>
              </p:sp>
              <p:pic>
                <p:nvPicPr>
                  <p:cNvPr id="185" name="Google Shape;185;p30"/>
                  <p:cNvPicPr preferRelativeResize="0"/>
                  <p:nvPr/>
                </p:nvPicPr>
                <p:blipFill rotWithShape="1">
                  <a:blip r:embed="rId4">
                    <a:alphaModFix/>
                  </a:blip>
                  <a:srcRect/>
                  <a:stretch/>
                </p:blipFill>
                <p:spPr>
                  <a:xfrm>
                    <a:off x="7577207" y="5362247"/>
                    <a:ext cx="767895" cy="835985"/>
                  </a:xfrm>
                  <a:prstGeom prst="rect">
                    <a:avLst/>
                  </a:prstGeom>
                  <a:noFill/>
                  <a:ln>
                    <a:noFill/>
                  </a:ln>
                </p:spPr>
              </p:pic>
              <p:pic>
                <p:nvPicPr>
                  <p:cNvPr id="186" name="Google Shape;186;p30"/>
                  <p:cNvPicPr preferRelativeResize="0"/>
                  <p:nvPr/>
                </p:nvPicPr>
                <p:blipFill rotWithShape="1">
                  <a:blip r:embed="rId5">
                    <a:alphaModFix/>
                  </a:blip>
                  <a:srcRect/>
                  <a:stretch/>
                </p:blipFill>
                <p:spPr>
                  <a:xfrm>
                    <a:off x="10466170" y="3916238"/>
                    <a:ext cx="657908" cy="657908"/>
                  </a:xfrm>
                  <a:prstGeom prst="rect">
                    <a:avLst/>
                  </a:prstGeom>
                  <a:noFill/>
                  <a:ln>
                    <a:noFill/>
                  </a:ln>
                </p:spPr>
              </p:pic>
              <p:pic>
                <p:nvPicPr>
                  <p:cNvPr id="187" name="Google Shape;187;p30"/>
                  <p:cNvPicPr preferRelativeResize="0"/>
                  <p:nvPr/>
                </p:nvPicPr>
                <p:blipFill rotWithShape="1">
                  <a:blip r:embed="rId6">
                    <a:alphaModFix/>
                  </a:blip>
                  <a:srcRect/>
                  <a:stretch/>
                </p:blipFill>
                <p:spPr>
                  <a:xfrm>
                    <a:off x="6601476" y="3789103"/>
                    <a:ext cx="794374" cy="798156"/>
                  </a:xfrm>
                  <a:prstGeom prst="rect">
                    <a:avLst/>
                  </a:prstGeom>
                  <a:noFill/>
                  <a:ln>
                    <a:noFill/>
                  </a:ln>
                </p:spPr>
              </p:pic>
              <p:pic>
                <p:nvPicPr>
                  <p:cNvPr id="188" name="Google Shape;188;p30"/>
                  <p:cNvPicPr preferRelativeResize="0"/>
                  <p:nvPr/>
                </p:nvPicPr>
                <p:blipFill rotWithShape="1">
                  <a:blip r:embed="rId7">
                    <a:alphaModFix/>
                  </a:blip>
                  <a:srcRect/>
                  <a:stretch/>
                </p:blipFill>
                <p:spPr>
                  <a:xfrm>
                    <a:off x="9472896" y="2205807"/>
                    <a:ext cx="807473" cy="783420"/>
                  </a:xfrm>
                  <a:prstGeom prst="rect">
                    <a:avLst/>
                  </a:prstGeom>
                  <a:noFill/>
                  <a:ln>
                    <a:noFill/>
                  </a:ln>
                </p:spPr>
              </p:pic>
              <p:pic>
                <p:nvPicPr>
                  <p:cNvPr id="189" name="Google Shape;189;p30"/>
                  <p:cNvPicPr preferRelativeResize="0"/>
                  <p:nvPr/>
                </p:nvPicPr>
                <p:blipFill rotWithShape="1">
                  <a:blip r:embed="rId8">
                    <a:alphaModFix/>
                  </a:blip>
                  <a:srcRect/>
                  <a:stretch/>
                </p:blipFill>
                <p:spPr>
                  <a:xfrm>
                    <a:off x="4884193" y="590222"/>
                    <a:ext cx="603197" cy="783833"/>
                  </a:xfrm>
                  <a:prstGeom prst="rect">
                    <a:avLst/>
                  </a:prstGeom>
                  <a:noFill/>
                  <a:ln>
                    <a:noFill/>
                  </a:ln>
                </p:spPr>
              </p:pic>
              <p:pic>
                <p:nvPicPr>
                  <p:cNvPr id="190" name="Google Shape;190;p30"/>
                  <p:cNvPicPr preferRelativeResize="0"/>
                  <p:nvPr/>
                </p:nvPicPr>
                <p:blipFill rotWithShape="1">
                  <a:blip r:embed="rId9">
                    <a:alphaModFix/>
                  </a:blip>
                  <a:srcRect/>
                  <a:stretch/>
                </p:blipFill>
                <p:spPr>
                  <a:xfrm>
                    <a:off x="8565975" y="3759557"/>
                    <a:ext cx="790590" cy="881375"/>
                  </a:xfrm>
                  <a:prstGeom prst="rect">
                    <a:avLst/>
                  </a:prstGeom>
                  <a:noFill/>
                  <a:ln>
                    <a:noFill/>
                  </a:ln>
                </p:spPr>
              </p:pic>
              <p:pic>
                <p:nvPicPr>
                  <p:cNvPr id="191" name="Google Shape;191;p30"/>
                  <p:cNvPicPr preferRelativeResize="0"/>
                  <p:nvPr/>
                </p:nvPicPr>
                <p:blipFill rotWithShape="1">
                  <a:blip r:embed="rId10">
                    <a:alphaModFix/>
                  </a:blip>
                  <a:srcRect/>
                  <a:stretch/>
                </p:blipFill>
                <p:spPr>
                  <a:xfrm>
                    <a:off x="7539164" y="-1049222"/>
                    <a:ext cx="854898" cy="854898"/>
                  </a:xfrm>
                  <a:prstGeom prst="rect">
                    <a:avLst/>
                  </a:prstGeom>
                  <a:noFill/>
                  <a:ln>
                    <a:noFill/>
                  </a:ln>
                </p:spPr>
              </p:pic>
              <p:pic>
                <p:nvPicPr>
                  <p:cNvPr id="192" name="Google Shape;192;p30"/>
                  <p:cNvPicPr preferRelativeResize="0"/>
                  <p:nvPr/>
                </p:nvPicPr>
                <p:blipFill rotWithShape="1">
                  <a:blip r:embed="rId11">
                    <a:alphaModFix/>
                  </a:blip>
                  <a:srcRect/>
                  <a:stretch/>
                </p:blipFill>
                <p:spPr>
                  <a:xfrm>
                    <a:off x="10422268" y="527446"/>
                    <a:ext cx="760329" cy="888941"/>
                  </a:xfrm>
                  <a:prstGeom prst="rect">
                    <a:avLst/>
                  </a:prstGeom>
                  <a:noFill/>
                  <a:ln>
                    <a:noFill/>
                  </a:ln>
                </p:spPr>
              </p:pic>
              <p:pic>
                <p:nvPicPr>
                  <p:cNvPr id="193" name="Google Shape;193;p30"/>
                  <p:cNvPicPr preferRelativeResize="0"/>
                  <p:nvPr/>
                </p:nvPicPr>
                <p:blipFill rotWithShape="1">
                  <a:blip r:embed="rId12">
                    <a:alphaModFix/>
                  </a:blip>
                  <a:srcRect/>
                  <a:stretch/>
                </p:blipFill>
                <p:spPr>
                  <a:xfrm>
                    <a:off x="5786727" y="2169946"/>
                    <a:ext cx="771678" cy="820852"/>
                  </a:xfrm>
                  <a:prstGeom prst="rect">
                    <a:avLst/>
                  </a:prstGeom>
                  <a:noFill/>
                  <a:ln>
                    <a:noFill/>
                  </a:ln>
                </p:spPr>
              </p:pic>
              <p:pic>
                <p:nvPicPr>
                  <p:cNvPr id="194" name="Google Shape;194;p30"/>
                  <p:cNvPicPr preferRelativeResize="0"/>
                  <p:nvPr/>
                </p:nvPicPr>
                <p:blipFill rotWithShape="1">
                  <a:blip r:embed="rId13">
                    <a:alphaModFix/>
                  </a:blip>
                  <a:srcRect/>
                  <a:stretch/>
                </p:blipFill>
                <p:spPr>
                  <a:xfrm>
                    <a:off x="4782815" y="3726414"/>
                    <a:ext cx="760330" cy="835985"/>
                  </a:xfrm>
                  <a:prstGeom prst="rect">
                    <a:avLst/>
                  </a:prstGeom>
                  <a:noFill/>
                  <a:ln>
                    <a:noFill/>
                  </a:ln>
                </p:spPr>
              </p:pic>
              <p:pic>
                <p:nvPicPr>
                  <p:cNvPr id="195" name="Google Shape;195;p30"/>
                  <p:cNvPicPr preferRelativeResize="0"/>
                  <p:nvPr/>
                </p:nvPicPr>
                <p:blipFill rotWithShape="1">
                  <a:blip r:embed="rId14">
                    <a:alphaModFix/>
                  </a:blip>
                  <a:srcRect/>
                  <a:stretch/>
                </p:blipFill>
                <p:spPr>
                  <a:xfrm>
                    <a:off x="8627896" y="547599"/>
                    <a:ext cx="577654" cy="747947"/>
                  </a:xfrm>
                  <a:prstGeom prst="rect">
                    <a:avLst/>
                  </a:prstGeom>
                  <a:noFill/>
                  <a:ln>
                    <a:noFill/>
                  </a:ln>
                </p:spPr>
              </p:pic>
              <p:pic>
                <p:nvPicPr>
                  <p:cNvPr id="196" name="Google Shape;196;p30"/>
                  <p:cNvPicPr preferRelativeResize="0"/>
                  <p:nvPr/>
                </p:nvPicPr>
                <p:blipFill rotWithShape="1">
                  <a:blip r:embed="rId15">
                    <a:alphaModFix/>
                  </a:blip>
                  <a:srcRect/>
                  <a:stretch/>
                </p:blipFill>
                <p:spPr>
                  <a:xfrm>
                    <a:off x="6560604" y="570973"/>
                    <a:ext cx="880960" cy="738549"/>
                  </a:xfrm>
                  <a:prstGeom prst="rect">
                    <a:avLst/>
                  </a:prstGeom>
                  <a:noFill/>
                  <a:ln>
                    <a:noFill/>
                  </a:ln>
                </p:spPr>
              </p:pic>
              <p:sp>
                <p:nvSpPr>
                  <p:cNvPr id="197" name="Google Shape;197;p30"/>
                  <p:cNvSpPr txBox="1"/>
                  <p:nvPr/>
                </p:nvSpPr>
                <p:spPr>
                  <a:xfrm>
                    <a:off x="6200888" y="1356622"/>
                    <a:ext cx="17010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IDENTIFICATION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BIRTH CERTIFICATES </a:t>
                    </a:r>
                    <a:endParaRPr sz="1100" b="0" i="0" u="none" strike="noStrike" cap="none">
                      <a:solidFill>
                        <a:srgbClr val="000000"/>
                      </a:solidFill>
                      <a:latin typeface="Arial"/>
                      <a:ea typeface="Arial"/>
                      <a:cs typeface="Arial"/>
                      <a:sym typeface="Arial"/>
                    </a:endParaRPr>
                  </a:p>
                </p:txBody>
              </p:sp>
              <p:sp>
                <p:nvSpPr>
                  <p:cNvPr id="198" name="Google Shape;198;p30"/>
                  <p:cNvSpPr txBox="1"/>
                  <p:nvPr/>
                </p:nvSpPr>
                <p:spPr>
                  <a:xfrm>
                    <a:off x="8157408" y="1357314"/>
                    <a:ext cx="15303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TAX CERTIFICATES &amp; BUSINESS REGISTRATION</a:t>
                    </a:r>
                    <a:endParaRPr sz="1100" b="0" i="0" u="none" strike="noStrike" cap="none">
                      <a:solidFill>
                        <a:srgbClr val="000000"/>
                      </a:solidFill>
                      <a:latin typeface="Arial"/>
                      <a:ea typeface="Arial"/>
                      <a:cs typeface="Arial"/>
                      <a:sym typeface="Arial"/>
                    </a:endParaRPr>
                  </a:p>
                </p:txBody>
              </p:sp>
              <p:sp>
                <p:nvSpPr>
                  <p:cNvPr id="199" name="Google Shape;199;p30"/>
                  <p:cNvSpPr txBox="1"/>
                  <p:nvPr/>
                </p:nvSpPr>
                <p:spPr>
                  <a:xfrm>
                    <a:off x="4063857" y="4655043"/>
                    <a:ext cx="21357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FOOD &amp; PRODUCTS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(TRACK &amp; TRACE)</a:t>
                    </a:r>
                    <a:endParaRPr sz="1100" b="0" i="0" u="none" strike="noStrike" cap="none">
                      <a:solidFill>
                        <a:srgbClr val="000000"/>
                      </a:solidFill>
                      <a:latin typeface="Arial"/>
                      <a:ea typeface="Arial"/>
                      <a:cs typeface="Arial"/>
                      <a:sym typeface="Arial"/>
                    </a:endParaRPr>
                  </a:p>
                </p:txBody>
              </p:sp>
              <p:sp>
                <p:nvSpPr>
                  <p:cNvPr id="200" name="Google Shape;200;p30"/>
                  <p:cNvSpPr txBox="1"/>
                  <p:nvPr/>
                </p:nvSpPr>
                <p:spPr>
                  <a:xfrm>
                    <a:off x="5243573" y="3022281"/>
                    <a:ext cx="16125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PHARMACEUTICALS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(SERIALIZATION)</a:t>
                    </a:r>
                    <a:endParaRPr sz="500" b="1" i="0" u="none" strike="noStrike" cap="none">
                      <a:solidFill>
                        <a:schemeClr val="dk1"/>
                      </a:solidFill>
                      <a:latin typeface="Arial"/>
                      <a:ea typeface="Arial"/>
                      <a:cs typeface="Arial"/>
                      <a:sym typeface="Arial"/>
                    </a:endParaRPr>
                  </a:p>
                </p:txBody>
              </p:sp>
              <p:sp>
                <p:nvSpPr>
                  <p:cNvPr id="201" name="Google Shape;201;p30"/>
                  <p:cNvSpPr txBox="1"/>
                  <p:nvPr/>
                </p:nvSpPr>
                <p:spPr>
                  <a:xfrm>
                    <a:off x="9810705" y="1392655"/>
                    <a:ext cx="20328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PRECIOUS METALS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&amp; LUXURY GOODS</a:t>
                    </a:r>
                    <a:endParaRPr sz="1100" b="0" i="0" u="none" strike="noStrike" cap="none">
                      <a:solidFill>
                        <a:srgbClr val="000000"/>
                      </a:solidFill>
                      <a:latin typeface="Arial"/>
                      <a:ea typeface="Arial"/>
                      <a:cs typeface="Arial"/>
                      <a:sym typeface="Arial"/>
                    </a:endParaRPr>
                  </a:p>
                </p:txBody>
              </p:sp>
              <p:sp>
                <p:nvSpPr>
                  <p:cNvPr id="202" name="Google Shape;202;p30"/>
                  <p:cNvSpPr txBox="1"/>
                  <p:nvPr/>
                </p:nvSpPr>
                <p:spPr>
                  <a:xfrm>
                    <a:off x="7094599" y="-128908"/>
                    <a:ext cx="17742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LEGAL CONTRACTS,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BANK STATEMENTS</a:t>
                    </a:r>
                    <a:endParaRPr sz="1100" b="0" i="0" u="none" strike="noStrike" cap="none">
                      <a:solidFill>
                        <a:srgbClr val="000000"/>
                      </a:solidFill>
                      <a:latin typeface="Arial"/>
                      <a:ea typeface="Arial"/>
                      <a:cs typeface="Arial"/>
                      <a:sym typeface="Arial"/>
                    </a:endParaRPr>
                  </a:p>
                </p:txBody>
              </p:sp>
              <p:sp>
                <p:nvSpPr>
                  <p:cNvPr id="203" name="Google Shape;203;p30"/>
                  <p:cNvSpPr txBox="1"/>
                  <p:nvPr/>
                </p:nvSpPr>
                <p:spPr>
                  <a:xfrm>
                    <a:off x="4352301" y="1394156"/>
                    <a:ext cx="16125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LAND TITLES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MORTGAGE DOCS</a:t>
                    </a:r>
                    <a:endParaRPr sz="1100" b="0" i="0" u="none" strike="noStrike" cap="none">
                      <a:solidFill>
                        <a:srgbClr val="000000"/>
                      </a:solidFill>
                      <a:latin typeface="Arial"/>
                      <a:ea typeface="Arial"/>
                      <a:cs typeface="Arial"/>
                      <a:sym typeface="Arial"/>
                    </a:endParaRPr>
                  </a:p>
                </p:txBody>
              </p:sp>
              <p:sp>
                <p:nvSpPr>
                  <p:cNvPr id="204" name="Google Shape;204;p30"/>
                  <p:cNvSpPr txBox="1"/>
                  <p:nvPr/>
                </p:nvSpPr>
                <p:spPr>
                  <a:xfrm>
                    <a:off x="9241158" y="3125197"/>
                    <a:ext cx="1257900" cy="21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SUPPLY CHAINS</a:t>
                    </a:r>
                    <a:endParaRPr sz="1100" b="0" i="0" u="none" strike="noStrike" cap="none">
                      <a:solidFill>
                        <a:srgbClr val="000000"/>
                      </a:solidFill>
                      <a:latin typeface="Arial"/>
                      <a:ea typeface="Arial"/>
                      <a:cs typeface="Arial"/>
                      <a:sym typeface="Arial"/>
                    </a:endParaRPr>
                  </a:p>
                </p:txBody>
              </p:sp>
              <p:sp>
                <p:nvSpPr>
                  <p:cNvPr id="205" name="Google Shape;205;p30"/>
                  <p:cNvSpPr txBox="1"/>
                  <p:nvPr/>
                </p:nvSpPr>
                <p:spPr>
                  <a:xfrm>
                    <a:off x="5991203" y="4662408"/>
                    <a:ext cx="20904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ORIGINAL EQUIPMENT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MANUFACTURER</a:t>
                    </a:r>
                    <a:endParaRPr sz="1100" b="0" i="0" u="none" strike="noStrike" cap="none">
                      <a:solidFill>
                        <a:srgbClr val="000000"/>
                      </a:solidFill>
                      <a:latin typeface="Arial"/>
                      <a:ea typeface="Arial"/>
                      <a:cs typeface="Arial"/>
                      <a:sym typeface="Arial"/>
                    </a:endParaRPr>
                  </a:p>
                </p:txBody>
              </p:sp>
              <p:sp>
                <p:nvSpPr>
                  <p:cNvPr id="206" name="Google Shape;206;p30"/>
                  <p:cNvSpPr txBox="1"/>
                  <p:nvPr/>
                </p:nvSpPr>
                <p:spPr>
                  <a:xfrm>
                    <a:off x="8214727" y="4687581"/>
                    <a:ext cx="13629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CERTIFICATES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TRANSCRIPTS</a:t>
                    </a:r>
                    <a:endParaRPr sz="1100" b="0" i="0" u="none" strike="noStrike" cap="none">
                      <a:solidFill>
                        <a:srgbClr val="000000"/>
                      </a:solidFill>
                      <a:latin typeface="Arial"/>
                      <a:ea typeface="Arial"/>
                      <a:cs typeface="Arial"/>
                      <a:sym typeface="Arial"/>
                    </a:endParaRPr>
                  </a:p>
                </p:txBody>
              </p:sp>
              <p:sp>
                <p:nvSpPr>
                  <p:cNvPr id="207" name="Google Shape;207;p30"/>
                  <p:cNvSpPr txBox="1"/>
                  <p:nvPr/>
                </p:nvSpPr>
                <p:spPr>
                  <a:xfrm>
                    <a:off x="9837018" y="4690927"/>
                    <a:ext cx="19608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COLLECTIBLES, TOYS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&amp; ARTWORK</a:t>
                    </a:r>
                    <a:endParaRPr sz="1100" b="0" i="0" u="none" strike="noStrike" cap="none">
                      <a:solidFill>
                        <a:srgbClr val="000000"/>
                      </a:solidFill>
                      <a:latin typeface="Arial"/>
                      <a:ea typeface="Arial"/>
                      <a:cs typeface="Arial"/>
                      <a:sym typeface="Arial"/>
                    </a:endParaRPr>
                  </a:p>
                </p:txBody>
              </p:sp>
            </p:grpSp>
            <p:pic>
              <p:nvPicPr>
                <p:cNvPr id="208" name="Google Shape;208;p30"/>
                <p:cNvPicPr preferRelativeResize="0"/>
                <p:nvPr/>
              </p:nvPicPr>
              <p:blipFill rotWithShape="1">
                <a:blip r:embed="rId16">
                  <a:alphaModFix/>
                </a:blip>
                <a:srcRect/>
                <a:stretch/>
              </p:blipFill>
              <p:spPr>
                <a:xfrm>
                  <a:off x="6360108" y="3513510"/>
                  <a:ext cx="1723742" cy="1654784"/>
                </a:xfrm>
                <a:prstGeom prst="rect">
                  <a:avLst/>
                </a:prstGeom>
                <a:noFill/>
                <a:ln>
                  <a:noFill/>
                </a:ln>
              </p:spPr>
            </p:pic>
          </p:grpSp>
        </p:grpSp>
      </p:grpSp>
      <p:grpSp>
        <p:nvGrpSpPr>
          <p:cNvPr id="209" name="Google Shape;209;p30"/>
          <p:cNvGrpSpPr/>
          <p:nvPr/>
        </p:nvGrpSpPr>
        <p:grpSpPr>
          <a:xfrm>
            <a:off x="5504605" y="-6674"/>
            <a:ext cx="3694075" cy="5149955"/>
            <a:chOff x="7330615" y="-21223"/>
            <a:chExt cx="4925433" cy="6866606"/>
          </a:xfrm>
        </p:grpSpPr>
        <p:sp>
          <p:nvSpPr>
            <p:cNvPr id="210" name="Google Shape;210;p30"/>
            <p:cNvSpPr/>
            <p:nvPr/>
          </p:nvSpPr>
          <p:spPr>
            <a:xfrm>
              <a:off x="7330615" y="-12617"/>
              <a:ext cx="4923600" cy="6858000"/>
            </a:xfrm>
            <a:prstGeom prst="rect">
              <a:avLst/>
            </a:prstGeom>
            <a:blipFill rotWithShape="1">
              <a:blip r:embed="rId17">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1" name="Google Shape;211;p30"/>
            <p:cNvSpPr/>
            <p:nvPr/>
          </p:nvSpPr>
          <p:spPr>
            <a:xfrm>
              <a:off x="7330648" y="-21223"/>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2" name="Google Shape;212;p30"/>
            <p:cNvSpPr/>
            <p:nvPr/>
          </p:nvSpPr>
          <p:spPr>
            <a:xfrm>
              <a:off x="7722228" y="867193"/>
              <a:ext cx="4295100" cy="255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Arial"/>
                  <a:ea typeface="Arial"/>
                  <a:cs typeface="Arial"/>
                  <a:sym typeface="Arial"/>
                </a:rPr>
                <a:t>VeriDoc Global </a:t>
              </a:r>
              <a:r>
                <a:rPr lang="en" sz="2100" b="0" i="0" u="none" strike="noStrike" cap="none">
                  <a:solidFill>
                    <a:schemeClr val="lt1"/>
                  </a:solidFill>
                  <a:latin typeface="Arial"/>
                  <a:ea typeface="Arial"/>
                  <a:cs typeface="Arial"/>
                  <a:sym typeface="Arial"/>
                </a:rPr>
                <a:t>solves problems across </a:t>
              </a:r>
              <a:r>
                <a:rPr lang="en" sz="2100" b="1" i="0" u="none" strike="noStrike" cap="none">
                  <a:solidFill>
                    <a:schemeClr val="lt1"/>
                  </a:solidFill>
                  <a:latin typeface="Arial"/>
                  <a:ea typeface="Arial"/>
                  <a:cs typeface="Arial"/>
                  <a:sym typeface="Arial"/>
                </a:rPr>
                <a:t>multiple industries </a:t>
              </a:r>
              <a:r>
                <a:rPr lang="en" sz="2100" b="0" i="0" u="none" strike="noStrike" cap="none">
                  <a:solidFill>
                    <a:schemeClr val="lt1"/>
                  </a:solidFill>
                  <a:latin typeface="Arial"/>
                  <a:ea typeface="Arial"/>
                  <a:cs typeface="Arial"/>
                  <a:sym typeface="Arial"/>
                </a:rPr>
                <a:t>with the implementation of </a:t>
              </a:r>
              <a:r>
                <a:rPr lang="en" sz="2100" b="1" i="0" u="none" strike="noStrike" cap="none">
                  <a:solidFill>
                    <a:schemeClr val="lt1"/>
                  </a:solidFill>
                  <a:latin typeface="Arial"/>
                  <a:ea typeface="Arial"/>
                  <a:cs typeface="Arial"/>
                  <a:sym typeface="Arial"/>
                </a:rPr>
                <a:t>smart contracts</a:t>
              </a:r>
              <a:r>
                <a:rPr lang="en" sz="2100" b="0" i="0" u="none" strike="noStrike" cap="none">
                  <a:solidFill>
                    <a:schemeClr val="lt1"/>
                  </a:solidFill>
                  <a:latin typeface="Arial"/>
                  <a:ea typeface="Arial"/>
                  <a:cs typeface="Arial"/>
                  <a:sym typeface="Arial"/>
                </a:rPr>
                <a:t>.</a:t>
              </a:r>
              <a:endParaRPr sz="2100" b="0" i="0" u="none" strike="noStrike" cap="none">
                <a:solidFill>
                  <a:schemeClr val="lt1"/>
                </a:solidFill>
                <a:latin typeface="Arial"/>
                <a:ea typeface="Arial"/>
                <a:cs typeface="Arial"/>
                <a:sym typeface="Arial"/>
              </a:endParaRPr>
            </a:p>
          </p:txBody>
        </p:sp>
        <p:pic>
          <p:nvPicPr>
            <p:cNvPr id="213" name="Google Shape;213;p30"/>
            <p:cNvPicPr preferRelativeResize="0"/>
            <p:nvPr/>
          </p:nvPicPr>
          <p:blipFill rotWithShape="1">
            <a:blip r:embed="rId18">
              <a:alphaModFix/>
            </a:blip>
            <a:srcRect/>
            <a:stretch/>
          </p:blipFill>
          <p:spPr>
            <a:xfrm>
              <a:off x="7346508" y="3632758"/>
              <a:ext cx="4907800" cy="2441631"/>
            </a:xfrm>
            <a:prstGeom prst="rect">
              <a:avLst/>
            </a:prstGeom>
            <a:noFill/>
            <a:ln>
              <a:noFill/>
            </a:ln>
          </p:spPr>
        </p:pic>
      </p:grpSp>
      <p:pic>
        <p:nvPicPr>
          <p:cNvPr id="214" name="Google Shape;214;p30"/>
          <p:cNvPicPr preferRelativeResize="0"/>
          <p:nvPr/>
        </p:nvPicPr>
        <p:blipFill rotWithShape="1">
          <a:blip r:embed="rId19">
            <a:alphaModFix/>
          </a:blip>
          <a:srcRect/>
          <a:stretch/>
        </p:blipFill>
        <p:spPr>
          <a:xfrm>
            <a:off x="90346" y="4980091"/>
            <a:ext cx="2257893" cy="93689"/>
          </a:xfrm>
          <a:prstGeom prst="rect">
            <a:avLst/>
          </a:prstGeom>
          <a:noFill/>
          <a:ln>
            <a:noFill/>
          </a:ln>
        </p:spPr>
      </p:pic>
      <p:sp>
        <p:nvSpPr>
          <p:cNvPr id="215" name="Google Shape;215;p30"/>
          <p:cNvSpPr txBox="1"/>
          <p:nvPr/>
        </p:nvSpPr>
        <p:spPr>
          <a:xfrm>
            <a:off x="6369601" y="4759700"/>
            <a:ext cx="27606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CCCCCC"/>
                </a:solidFill>
                <a:latin typeface="Calibri"/>
                <a:ea typeface="Calibri"/>
                <a:cs typeface="Calibri"/>
                <a:sym typeface="Calibri"/>
              </a:rPr>
              <a:t>Identification and Drivers Licenses</a:t>
            </a:r>
            <a:endParaRPr sz="800" b="0" i="0" u="none" strike="noStrike" cap="none">
              <a:solidFill>
                <a:srgbClr val="CCCCC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19"/>
        <p:cNvGrpSpPr/>
        <p:nvPr/>
      </p:nvGrpSpPr>
      <p:grpSpPr>
        <a:xfrm>
          <a:off x="0" y="0"/>
          <a:ext cx="0" cy="0"/>
          <a:chOff x="0" y="0"/>
          <a:chExt cx="0" cy="0"/>
        </a:xfrm>
      </p:grpSpPr>
      <p:sp>
        <p:nvSpPr>
          <p:cNvPr id="220" name="Google Shape;220;p31"/>
          <p:cNvSpPr/>
          <p:nvPr/>
        </p:nvSpPr>
        <p:spPr>
          <a:xfrm>
            <a:off x="0" y="0"/>
            <a:ext cx="2261100"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1" name="Google Shape;221;p31"/>
          <p:cNvSpPr/>
          <p:nvPr/>
        </p:nvSpPr>
        <p:spPr>
          <a:xfrm>
            <a:off x="2855" y="0"/>
            <a:ext cx="2261100" cy="5143500"/>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2" name="Google Shape;222;p31"/>
          <p:cNvSpPr/>
          <p:nvPr/>
        </p:nvSpPr>
        <p:spPr>
          <a:xfrm>
            <a:off x="2037865" y="447818"/>
            <a:ext cx="7099200" cy="531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1" u="none" strike="noStrike" cap="none">
                <a:solidFill>
                  <a:srgbClr val="25984E"/>
                </a:solidFill>
                <a:latin typeface="Arial"/>
                <a:ea typeface="Arial"/>
                <a:cs typeface="Arial"/>
                <a:sym typeface="Arial"/>
              </a:rPr>
              <a:t>WE ARE WORLDWIDE</a:t>
            </a:r>
            <a:endParaRPr sz="2700" b="0" i="1" u="none" strike="noStrike" cap="none">
              <a:solidFill>
                <a:srgbClr val="25984E"/>
              </a:solidFill>
              <a:latin typeface="Arial"/>
              <a:ea typeface="Arial"/>
              <a:cs typeface="Arial"/>
              <a:sym typeface="Arial"/>
            </a:endParaRPr>
          </a:p>
        </p:txBody>
      </p:sp>
      <p:sp>
        <p:nvSpPr>
          <p:cNvPr id="223" name="Google Shape;223;p31"/>
          <p:cNvSpPr txBox="1"/>
          <p:nvPr/>
        </p:nvSpPr>
        <p:spPr>
          <a:xfrm>
            <a:off x="2037865" y="1019591"/>
            <a:ext cx="7099200" cy="2865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900"/>
              <a:buFont typeface="Arial"/>
              <a:buNone/>
            </a:pPr>
            <a:r>
              <a:rPr lang="en" sz="900" b="1" i="0" u="none" strike="noStrike" cap="none">
                <a:solidFill>
                  <a:srgbClr val="7F7F7F"/>
                </a:solidFill>
                <a:latin typeface="Arial"/>
                <a:ea typeface="Arial"/>
                <a:cs typeface="Arial"/>
                <a:sym typeface="Arial"/>
              </a:rPr>
              <a:t>BRISBANE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NEW YORK CITY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HYDERABAD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SINGAPORE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DAR ES SALAAM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SWATAR</a:t>
            </a:r>
            <a:endParaRPr sz="900" b="0" i="0" u="none" strike="noStrike" cap="none">
              <a:solidFill>
                <a:srgbClr val="7F7F7F"/>
              </a:solidFill>
              <a:latin typeface="Arial"/>
              <a:ea typeface="Arial"/>
              <a:cs typeface="Arial"/>
              <a:sym typeface="Arial"/>
            </a:endParaRPr>
          </a:p>
        </p:txBody>
      </p:sp>
      <p:sp>
        <p:nvSpPr>
          <p:cNvPr id="224" name="Google Shape;224;p31"/>
          <p:cNvSpPr txBox="1"/>
          <p:nvPr/>
        </p:nvSpPr>
        <p:spPr>
          <a:xfrm>
            <a:off x="571072" y="0"/>
            <a:ext cx="876600" cy="1662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1" i="0" u="none" strike="noStrike" cap="none">
                <a:solidFill>
                  <a:schemeClr val="lt1"/>
                </a:solidFill>
                <a:latin typeface="Arial"/>
                <a:ea typeface="Arial"/>
                <a:cs typeface="Arial"/>
                <a:sym typeface="Arial"/>
              </a:rPr>
              <a:t>6</a:t>
            </a:r>
            <a:endParaRPr sz="1100" b="0" i="0" u="none" strike="noStrike" cap="none">
              <a:solidFill>
                <a:srgbClr val="000000"/>
              </a:solidFill>
              <a:latin typeface="Arial"/>
              <a:ea typeface="Arial"/>
              <a:cs typeface="Arial"/>
              <a:sym typeface="Arial"/>
            </a:endParaRPr>
          </a:p>
        </p:txBody>
      </p:sp>
      <p:sp>
        <p:nvSpPr>
          <p:cNvPr id="225" name="Google Shape;225;p31"/>
          <p:cNvSpPr txBox="1"/>
          <p:nvPr/>
        </p:nvSpPr>
        <p:spPr>
          <a:xfrm>
            <a:off x="463931" y="1448150"/>
            <a:ext cx="12894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COUNTRIES</a:t>
            </a:r>
            <a:endParaRPr sz="1400" b="1" i="0" u="none" strike="noStrike" cap="none">
              <a:solidFill>
                <a:schemeClr val="lt1"/>
              </a:solidFill>
              <a:latin typeface="Arial"/>
              <a:ea typeface="Arial"/>
              <a:cs typeface="Arial"/>
              <a:sym typeface="Arial"/>
            </a:endParaRPr>
          </a:p>
        </p:txBody>
      </p:sp>
      <p:sp>
        <p:nvSpPr>
          <p:cNvPr id="226" name="Google Shape;226;p31"/>
          <p:cNvSpPr txBox="1"/>
          <p:nvPr/>
        </p:nvSpPr>
        <p:spPr>
          <a:xfrm>
            <a:off x="203485" y="1842363"/>
            <a:ext cx="1872000" cy="992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chemeClr val="lt1"/>
                </a:solidFill>
                <a:latin typeface="Arial"/>
                <a:ea typeface="Arial"/>
                <a:cs typeface="Arial"/>
                <a:sym typeface="Arial"/>
              </a:rPr>
              <a:t>120</a:t>
            </a:r>
            <a:r>
              <a:rPr lang="en" sz="6000" b="0" i="0" u="none" strike="noStrike" cap="none">
                <a:solidFill>
                  <a:schemeClr val="l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27" name="Google Shape;227;p31"/>
          <p:cNvSpPr txBox="1"/>
          <p:nvPr/>
        </p:nvSpPr>
        <p:spPr>
          <a:xfrm>
            <a:off x="228424" y="2881373"/>
            <a:ext cx="17394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TEAM MEMBERS</a:t>
            </a:r>
            <a:endParaRPr sz="1400" b="1" i="0" u="none" strike="noStrike" cap="none">
              <a:solidFill>
                <a:schemeClr val="lt1"/>
              </a:solidFill>
              <a:latin typeface="Arial"/>
              <a:ea typeface="Arial"/>
              <a:cs typeface="Arial"/>
              <a:sym typeface="Arial"/>
            </a:endParaRPr>
          </a:p>
        </p:txBody>
      </p:sp>
      <p:sp>
        <p:nvSpPr>
          <p:cNvPr id="228" name="Google Shape;228;p31"/>
          <p:cNvSpPr txBox="1"/>
          <p:nvPr/>
        </p:nvSpPr>
        <p:spPr>
          <a:xfrm>
            <a:off x="418385" y="3214520"/>
            <a:ext cx="1165200" cy="1177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chemeClr val="lt1"/>
                </a:solidFill>
                <a:latin typeface="Arial"/>
                <a:ea typeface="Arial"/>
                <a:cs typeface="Arial"/>
                <a:sym typeface="Arial"/>
              </a:rPr>
              <a:t>12</a:t>
            </a:r>
            <a:endParaRPr sz="1100" b="0" i="0" u="none" strike="noStrike" cap="none">
              <a:solidFill>
                <a:srgbClr val="000000"/>
              </a:solidFill>
              <a:latin typeface="Arial"/>
              <a:ea typeface="Arial"/>
              <a:cs typeface="Arial"/>
              <a:sym typeface="Arial"/>
            </a:endParaRPr>
          </a:p>
        </p:txBody>
      </p:sp>
      <p:sp>
        <p:nvSpPr>
          <p:cNvPr id="229" name="Google Shape;229;p31"/>
          <p:cNvSpPr txBox="1"/>
          <p:nvPr/>
        </p:nvSpPr>
        <p:spPr>
          <a:xfrm>
            <a:off x="507522" y="4299951"/>
            <a:ext cx="1278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SOLUTIONS</a:t>
            </a:r>
            <a:endParaRPr sz="1400" b="1" i="0" u="none" strike="noStrike" cap="none">
              <a:solidFill>
                <a:schemeClr val="lt1"/>
              </a:solidFill>
              <a:latin typeface="Arial"/>
              <a:ea typeface="Arial"/>
              <a:cs typeface="Arial"/>
              <a:sym typeface="Arial"/>
            </a:endParaRPr>
          </a:p>
        </p:txBody>
      </p:sp>
      <p:pic>
        <p:nvPicPr>
          <p:cNvPr id="230" name="Google Shape;230;p31"/>
          <p:cNvPicPr preferRelativeResize="0"/>
          <p:nvPr/>
        </p:nvPicPr>
        <p:blipFill rotWithShape="1">
          <a:blip r:embed="rId5">
            <a:alphaModFix/>
          </a:blip>
          <a:srcRect t="2883" b="2892"/>
          <a:stretch/>
        </p:blipFill>
        <p:spPr>
          <a:xfrm>
            <a:off x="2512705" y="1595885"/>
            <a:ext cx="6254875" cy="3156130"/>
          </a:xfrm>
          <a:prstGeom prst="rect">
            <a:avLst/>
          </a:prstGeom>
          <a:noFill/>
          <a:ln>
            <a:noFill/>
          </a:ln>
        </p:spPr>
      </p:pic>
      <p:sp>
        <p:nvSpPr>
          <p:cNvPr id="231" name="Google Shape;231;p31"/>
          <p:cNvSpPr txBox="1"/>
          <p:nvPr/>
        </p:nvSpPr>
        <p:spPr>
          <a:xfrm>
            <a:off x="5936101" y="4759700"/>
            <a:ext cx="31941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Identification and Drivers Licenses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35"/>
        <p:cNvGrpSpPr/>
        <p:nvPr/>
      </p:nvGrpSpPr>
      <p:grpSpPr>
        <a:xfrm>
          <a:off x="0" y="0"/>
          <a:ext cx="0" cy="0"/>
          <a:chOff x="0" y="0"/>
          <a:chExt cx="0" cy="0"/>
        </a:xfrm>
      </p:grpSpPr>
      <p:sp>
        <p:nvSpPr>
          <p:cNvPr id="236" name="Google Shape;236;p32"/>
          <p:cNvSpPr/>
          <p:nvPr/>
        </p:nvSpPr>
        <p:spPr>
          <a:xfrm>
            <a:off x="0" y="3626719"/>
            <a:ext cx="9132525" cy="1516725"/>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7" name="Google Shape;237;p32"/>
          <p:cNvSpPr/>
          <p:nvPr/>
        </p:nvSpPr>
        <p:spPr>
          <a:xfrm>
            <a:off x="11533" y="3626719"/>
            <a:ext cx="9132525" cy="1516725"/>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8" name="Google Shape;238;p32"/>
          <p:cNvSpPr txBox="1"/>
          <p:nvPr/>
        </p:nvSpPr>
        <p:spPr>
          <a:xfrm>
            <a:off x="721286" y="3774040"/>
            <a:ext cx="7768200" cy="807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400" b="1" i="0" u="none" strike="noStrike" cap="none">
                <a:solidFill>
                  <a:srgbClr val="FFFFFF"/>
                </a:solidFill>
                <a:latin typeface="Arial"/>
                <a:ea typeface="Arial"/>
                <a:cs typeface="Arial"/>
                <a:sym typeface="Arial"/>
              </a:rPr>
              <a:t>Veridoc Global has developed a verification system</a:t>
            </a:r>
            <a:endParaRPr sz="1100"/>
          </a:p>
          <a:p>
            <a:pPr marL="0" marR="0" lvl="0" indent="0" algn="ctr" rtl="0">
              <a:lnSpc>
                <a:spcPct val="100000"/>
              </a:lnSpc>
              <a:spcBef>
                <a:spcPts val="0"/>
              </a:spcBef>
              <a:spcAft>
                <a:spcPts val="0"/>
              </a:spcAft>
              <a:buNone/>
            </a:pPr>
            <a:r>
              <a:rPr lang="en" sz="1200" b="0" i="0" u="none" strike="noStrike" cap="none">
                <a:solidFill>
                  <a:srgbClr val="FFFFFF"/>
                </a:solidFill>
                <a:latin typeface="Arial"/>
                <a:ea typeface="Arial"/>
                <a:cs typeface="Arial"/>
                <a:sym typeface="Arial"/>
              </a:rPr>
              <a:t>that leverages blockchain technology and smart contracts. Our solution allows you to verify that the ID you are looking at is the true and correct ID.</a:t>
            </a:r>
            <a:endParaRPr sz="1100"/>
          </a:p>
        </p:txBody>
      </p:sp>
      <p:grpSp>
        <p:nvGrpSpPr>
          <p:cNvPr id="239" name="Google Shape;239;p32"/>
          <p:cNvGrpSpPr/>
          <p:nvPr/>
        </p:nvGrpSpPr>
        <p:grpSpPr>
          <a:xfrm>
            <a:off x="2644528" y="901193"/>
            <a:ext cx="3854944" cy="2225754"/>
            <a:chOff x="2816103" y="1201591"/>
            <a:chExt cx="5139925" cy="2967672"/>
          </a:xfrm>
        </p:grpSpPr>
        <p:cxnSp>
          <p:nvCxnSpPr>
            <p:cNvPr id="240" name="Google Shape;240;p32"/>
            <p:cNvCxnSpPr/>
            <p:nvPr/>
          </p:nvCxnSpPr>
          <p:spPr>
            <a:xfrm>
              <a:off x="2816103" y="2779280"/>
              <a:ext cx="1169100" cy="0"/>
            </a:xfrm>
            <a:prstGeom prst="straightConnector1">
              <a:avLst/>
            </a:prstGeom>
            <a:noFill/>
            <a:ln w="63500" cap="rnd" cmpd="sng">
              <a:solidFill>
                <a:srgbClr val="92D050"/>
              </a:solidFill>
              <a:prstDash val="dot"/>
              <a:miter lim="800000"/>
              <a:headEnd type="none" w="sm" len="sm"/>
              <a:tailEnd type="none" w="sm" len="sm"/>
            </a:ln>
          </p:spPr>
        </p:cxnSp>
        <p:cxnSp>
          <p:nvCxnSpPr>
            <p:cNvPr id="241" name="Google Shape;241;p32"/>
            <p:cNvCxnSpPr/>
            <p:nvPr/>
          </p:nvCxnSpPr>
          <p:spPr>
            <a:xfrm>
              <a:off x="6786928" y="2779280"/>
              <a:ext cx="1169100" cy="0"/>
            </a:xfrm>
            <a:prstGeom prst="straightConnector1">
              <a:avLst/>
            </a:prstGeom>
            <a:noFill/>
            <a:ln w="63500" cap="rnd" cmpd="sng">
              <a:solidFill>
                <a:srgbClr val="92D050"/>
              </a:solidFill>
              <a:prstDash val="dot"/>
              <a:miter lim="800000"/>
              <a:headEnd type="none" w="sm" len="sm"/>
              <a:tailEnd type="none" w="sm" len="sm"/>
            </a:ln>
          </p:spPr>
        </p:cxnSp>
        <p:grpSp>
          <p:nvGrpSpPr>
            <p:cNvPr id="242" name="Google Shape;242;p32"/>
            <p:cNvGrpSpPr/>
            <p:nvPr/>
          </p:nvGrpSpPr>
          <p:grpSpPr>
            <a:xfrm>
              <a:off x="4289950" y="1201591"/>
              <a:ext cx="2573126" cy="2967672"/>
              <a:chOff x="4289950" y="1201591"/>
              <a:chExt cx="2573126" cy="2967672"/>
            </a:xfrm>
          </p:grpSpPr>
          <p:pic>
            <p:nvPicPr>
              <p:cNvPr id="243" name="Google Shape;243;p32"/>
              <p:cNvPicPr preferRelativeResize="0"/>
              <p:nvPr/>
            </p:nvPicPr>
            <p:blipFill rotWithShape="1">
              <a:blip r:embed="rId5">
                <a:alphaModFix/>
              </a:blip>
              <a:srcRect/>
              <a:stretch/>
            </p:blipFill>
            <p:spPr>
              <a:xfrm>
                <a:off x="4289950" y="1201591"/>
                <a:ext cx="2573126" cy="2967672"/>
              </a:xfrm>
              <a:prstGeom prst="rect">
                <a:avLst/>
              </a:prstGeom>
              <a:noFill/>
              <a:ln>
                <a:noFill/>
              </a:ln>
            </p:spPr>
          </p:pic>
          <p:pic>
            <p:nvPicPr>
              <p:cNvPr id="244" name="Google Shape;244;p32"/>
              <p:cNvPicPr preferRelativeResize="0"/>
              <p:nvPr/>
            </p:nvPicPr>
            <p:blipFill rotWithShape="1">
              <a:blip r:embed="rId6">
                <a:alphaModFix/>
              </a:blip>
              <a:srcRect/>
              <a:stretch/>
            </p:blipFill>
            <p:spPr>
              <a:xfrm>
                <a:off x="4964136" y="2105782"/>
                <a:ext cx="1207601" cy="1159291"/>
              </a:xfrm>
              <a:prstGeom prst="rect">
                <a:avLst/>
              </a:prstGeom>
              <a:noFill/>
              <a:ln>
                <a:noFill/>
              </a:ln>
            </p:spPr>
          </p:pic>
        </p:grpSp>
      </p:grpSp>
      <p:pic>
        <p:nvPicPr>
          <p:cNvPr id="245" name="Google Shape;245;p32"/>
          <p:cNvPicPr preferRelativeResize="0"/>
          <p:nvPr/>
        </p:nvPicPr>
        <p:blipFill rotWithShape="1">
          <a:blip r:embed="rId7">
            <a:alphaModFix/>
          </a:blip>
          <a:srcRect/>
          <a:stretch/>
        </p:blipFill>
        <p:spPr>
          <a:xfrm>
            <a:off x="325461" y="439231"/>
            <a:ext cx="3051231" cy="3051231"/>
          </a:xfrm>
          <a:prstGeom prst="rect">
            <a:avLst/>
          </a:prstGeom>
          <a:noFill/>
          <a:ln>
            <a:noFill/>
          </a:ln>
        </p:spPr>
      </p:pic>
      <p:pic>
        <p:nvPicPr>
          <p:cNvPr id="246" name="Google Shape;246;p32"/>
          <p:cNvPicPr preferRelativeResize="0"/>
          <p:nvPr/>
        </p:nvPicPr>
        <p:blipFill rotWithShape="1">
          <a:blip r:embed="rId8">
            <a:alphaModFix/>
          </a:blip>
          <a:srcRect/>
          <a:stretch/>
        </p:blipFill>
        <p:spPr>
          <a:xfrm>
            <a:off x="5695759" y="508935"/>
            <a:ext cx="3051230" cy="3051230"/>
          </a:xfrm>
          <a:prstGeom prst="rect">
            <a:avLst/>
          </a:prstGeom>
          <a:noFill/>
          <a:ln>
            <a:noFill/>
          </a:ln>
        </p:spPr>
      </p:pic>
      <p:sp>
        <p:nvSpPr>
          <p:cNvPr id="247" name="Google Shape;247;p32"/>
          <p:cNvSpPr txBox="1"/>
          <p:nvPr/>
        </p:nvSpPr>
        <p:spPr>
          <a:xfrm>
            <a:off x="6369601" y="4759700"/>
            <a:ext cx="27606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CCCCCC"/>
                </a:solidFill>
                <a:latin typeface="Calibri"/>
                <a:ea typeface="Calibri"/>
                <a:cs typeface="Calibri"/>
                <a:sym typeface="Calibri"/>
              </a:rPr>
              <a:t>Identification and Drivers Licenses</a:t>
            </a:r>
            <a:endParaRPr sz="800" b="0" i="0" u="none" strike="noStrike" cap="none">
              <a:solidFill>
                <a:srgbClr val="CCCCC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51"/>
        <p:cNvGrpSpPr/>
        <p:nvPr/>
      </p:nvGrpSpPr>
      <p:grpSpPr>
        <a:xfrm>
          <a:off x="0" y="0"/>
          <a:ext cx="0" cy="0"/>
          <a:chOff x="0" y="0"/>
          <a:chExt cx="0" cy="0"/>
        </a:xfrm>
      </p:grpSpPr>
      <p:sp>
        <p:nvSpPr>
          <p:cNvPr id="252" name="Google Shape;252;p33"/>
          <p:cNvSpPr/>
          <p:nvPr/>
        </p:nvSpPr>
        <p:spPr>
          <a:xfrm>
            <a:off x="564750" y="806124"/>
            <a:ext cx="4307100" cy="1501200"/>
          </a:xfrm>
          <a:prstGeom prst="rect">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3" name="Google Shape;253;p33"/>
          <p:cNvSpPr/>
          <p:nvPr/>
        </p:nvSpPr>
        <p:spPr>
          <a:xfrm>
            <a:off x="674709" y="957393"/>
            <a:ext cx="4098807" cy="112397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en" sz="1100" b="1" i="1" u="none" strike="noStrike" cap="none">
                <a:solidFill>
                  <a:srgbClr val="7F7F7F"/>
                </a:solidFill>
                <a:latin typeface="Arial"/>
                <a:ea typeface="Arial"/>
                <a:cs typeface="Arial"/>
                <a:sym typeface="Arial"/>
              </a:rPr>
              <a:t>Fake IDs are usually copies of genuine IDs or illegally modified genuine IDs made by </a:t>
            </a:r>
            <a:r>
              <a:rPr lang="en" sz="1100" b="1" i="1" u="none" strike="noStrike" cap="none" dirty="0" err="1">
                <a:solidFill>
                  <a:srgbClr val="7F7F7F"/>
                </a:solidFill>
                <a:latin typeface="Arial"/>
                <a:ea typeface="Arial"/>
                <a:cs typeface="Arial"/>
                <a:sym typeface="Arial"/>
              </a:rPr>
              <a:t>unauthorised</a:t>
            </a:r>
            <a:r>
              <a:rPr lang="en" sz="1100" b="1" i="1" u="none" strike="noStrike" cap="none" dirty="0">
                <a:solidFill>
                  <a:srgbClr val="7F7F7F"/>
                </a:solidFill>
                <a:latin typeface="Arial"/>
                <a:ea typeface="Arial"/>
                <a:cs typeface="Arial"/>
                <a:sym typeface="Arial"/>
              </a:rPr>
              <a:t> persons.</a:t>
            </a:r>
            <a:endParaRPr sz="1100" dirty="0"/>
          </a:p>
          <a:p>
            <a:pPr marL="0" marR="0" lvl="0" indent="0" algn="ctr" rtl="0">
              <a:lnSpc>
                <a:spcPct val="150000"/>
              </a:lnSpc>
              <a:spcBef>
                <a:spcPts val="0"/>
              </a:spcBef>
              <a:spcAft>
                <a:spcPts val="0"/>
              </a:spcAft>
              <a:buNone/>
            </a:pPr>
            <a:r>
              <a:rPr lang="en" sz="1100" b="1" i="1" u="none" strike="noStrike" cap="none" dirty="0">
                <a:solidFill>
                  <a:srgbClr val="7F7F7F"/>
                </a:solidFill>
                <a:latin typeface="Arial"/>
                <a:ea typeface="Arial"/>
                <a:cs typeface="Arial"/>
                <a:sym typeface="Arial"/>
              </a:rPr>
              <a:t> </a:t>
            </a:r>
            <a:r>
              <a:rPr lang="en" sz="1100" b="0" i="0" u="none" strike="noStrike" cap="none" dirty="0">
                <a:solidFill>
                  <a:schemeClr val="dk1"/>
                </a:solidFill>
                <a:latin typeface="Arial"/>
                <a:ea typeface="Arial"/>
                <a:cs typeface="Arial"/>
                <a:sym typeface="Arial"/>
              </a:rPr>
              <a:t>Some IDs, such as driver’s </a:t>
            </a:r>
            <a:r>
              <a:rPr lang="en" sz="1100" b="0" i="0" u="none" strike="noStrike" cap="none" dirty="0" err="1">
                <a:solidFill>
                  <a:schemeClr val="dk1"/>
                </a:solidFill>
                <a:latin typeface="Arial"/>
                <a:ea typeface="Arial"/>
                <a:cs typeface="Arial"/>
                <a:sym typeface="Arial"/>
              </a:rPr>
              <a:t>licences</a:t>
            </a:r>
            <a:r>
              <a:rPr lang="en" sz="1100" b="0" i="0" u="none" strike="noStrike" cap="none" dirty="0">
                <a:solidFill>
                  <a:schemeClr val="dk1"/>
                </a:solidFill>
                <a:latin typeface="Arial"/>
                <a:ea typeface="Arial"/>
                <a:cs typeface="Arial"/>
                <a:sym typeface="Arial"/>
              </a:rPr>
              <a:t>, are nationally regarded as credible, high quality identification documents. </a:t>
            </a:r>
            <a:endParaRPr sz="1100" b="0" i="0" u="none" strike="noStrike" cap="none" dirty="0">
              <a:solidFill>
                <a:schemeClr val="dk1"/>
              </a:solidFill>
              <a:latin typeface="Arial"/>
              <a:ea typeface="Arial"/>
              <a:cs typeface="Arial"/>
              <a:sym typeface="Arial"/>
            </a:endParaRPr>
          </a:p>
        </p:txBody>
      </p:sp>
      <p:sp>
        <p:nvSpPr>
          <p:cNvPr id="254" name="Google Shape;254;p33"/>
          <p:cNvSpPr/>
          <p:nvPr/>
        </p:nvSpPr>
        <p:spPr>
          <a:xfrm>
            <a:off x="5183250" y="0"/>
            <a:ext cx="3960675"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5" name="Google Shape;255;p33"/>
          <p:cNvSpPr/>
          <p:nvPr/>
        </p:nvSpPr>
        <p:spPr>
          <a:xfrm>
            <a:off x="5183250" y="0"/>
            <a:ext cx="3960675" cy="5143500"/>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6" name="Google Shape;256;p33"/>
          <p:cNvPicPr preferRelativeResize="0"/>
          <p:nvPr/>
        </p:nvPicPr>
        <p:blipFill rotWithShape="1">
          <a:blip r:embed="rId5">
            <a:alphaModFix/>
          </a:blip>
          <a:srcRect t="18227" r="52189"/>
          <a:stretch/>
        </p:blipFill>
        <p:spPr>
          <a:xfrm>
            <a:off x="245076" y="2730843"/>
            <a:ext cx="807155" cy="2255365"/>
          </a:xfrm>
          <a:prstGeom prst="rect">
            <a:avLst/>
          </a:prstGeom>
          <a:noFill/>
          <a:ln>
            <a:noFill/>
          </a:ln>
        </p:spPr>
      </p:pic>
      <p:sp>
        <p:nvSpPr>
          <p:cNvPr id="257" name="Google Shape;257;p33"/>
          <p:cNvSpPr/>
          <p:nvPr/>
        </p:nvSpPr>
        <p:spPr>
          <a:xfrm>
            <a:off x="149708" y="2010019"/>
            <a:ext cx="346050" cy="346050"/>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8" name="Google Shape;258;p33"/>
          <p:cNvSpPr/>
          <p:nvPr/>
        </p:nvSpPr>
        <p:spPr>
          <a:xfrm>
            <a:off x="103905" y="2453735"/>
            <a:ext cx="236025" cy="236025"/>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9" name="Google Shape;259;p33"/>
          <p:cNvSpPr/>
          <p:nvPr/>
        </p:nvSpPr>
        <p:spPr>
          <a:xfrm>
            <a:off x="1148700" y="2490956"/>
            <a:ext cx="3172200" cy="5289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None/>
            </a:pPr>
            <a:r>
              <a:rPr lang="en" sz="1200" b="1" i="0" u="none" strike="noStrike" cap="none">
                <a:solidFill>
                  <a:schemeClr val="dk1"/>
                </a:solidFill>
                <a:latin typeface="Arial"/>
                <a:ea typeface="Arial"/>
                <a:cs typeface="Arial"/>
                <a:sym typeface="Arial"/>
              </a:rPr>
              <a:t>The effects of fake IDs continue to trouble governments today. </a:t>
            </a:r>
            <a:endParaRPr sz="1200" b="0" i="0" u="none" strike="noStrike" cap="none">
              <a:solidFill>
                <a:schemeClr val="dk1"/>
              </a:solidFill>
              <a:latin typeface="Arial"/>
              <a:ea typeface="Arial"/>
              <a:cs typeface="Arial"/>
              <a:sym typeface="Arial"/>
            </a:endParaRPr>
          </a:p>
        </p:txBody>
      </p:sp>
      <p:sp>
        <p:nvSpPr>
          <p:cNvPr id="260" name="Google Shape;260;p33"/>
          <p:cNvSpPr/>
          <p:nvPr/>
        </p:nvSpPr>
        <p:spPr>
          <a:xfrm>
            <a:off x="149706" y="2787439"/>
            <a:ext cx="144450" cy="144450"/>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1" name="Google Shape;261;p33"/>
          <p:cNvSpPr/>
          <p:nvPr/>
        </p:nvSpPr>
        <p:spPr>
          <a:xfrm>
            <a:off x="1224900" y="3128050"/>
            <a:ext cx="3646800" cy="1692600"/>
          </a:xfrm>
          <a:prstGeom prst="rect">
            <a:avLst/>
          </a:prstGeom>
          <a:noFill/>
          <a:ln w="9525" cap="flat" cmpd="sng">
            <a:solidFill>
              <a:srgbClr val="000000"/>
            </a:solidFill>
            <a:prstDash val="dash"/>
            <a:round/>
            <a:headEnd type="none" w="sm" len="sm"/>
            <a:tailEnd type="none" w="sm" len="sm"/>
          </a:ln>
        </p:spPr>
        <p:txBody>
          <a:bodyPr spcFirstLastPara="1" wrap="square" lIns="205725" tIns="171450" rIns="205725" bIns="17145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CASE STUDY. </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1100"/>
              </a:spcBef>
              <a:spcAft>
                <a:spcPts val="0"/>
              </a:spcAft>
              <a:buNone/>
            </a:pPr>
            <a:r>
              <a:rPr lang="en" sz="800" b="0" i="0" u="none" strike="noStrike" cap="none">
                <a:solidFill>
                  <a:schemeClr val="dk1"/>
                </a:solidFill>
                <a:latin typeface="Arial"/>
                <a:ea typeface="Arial"/>
                <a:cs typeface="Arial"/>
                <a:sym typeface="Arial"/>
              </a:rPr>
              <a:t>Fake IDs have been linked to identity theft, bank fraud, social security fraud, illegal purchase of goods and a range of other criminal activities.</a:t>
            </a:r>
            <a:endParaRPr sz="1100"/>
          </a:p>
          <a:p>
            <a:pPr marL="0" marR="0" lvl="0" indent="0" algn="l" rtl="0">
              <a:lnSpc>
                <a:spcPct val="150000"/>
              </a:lnSpc>
              <a:spcBef>
                <a:spcPts val="1100"/>
              </a:spcBef>
              <a:spcAft>
                <a:spcPts val="0"/>
              </a:spcAft>
              <a:buNone/>
            </a:pPr>
            <a:r>
              <a:rPr lang="en" sz="800" b="0" i="0" u="none" strike="noStrike" cap="none">
                <a:solidFill>
                  <a:schemeClr val="dk1"/>
                </a:solidFill>
                <a:latin typeface="Arial"/>
                <a:ea typeface="Arial"/>
                <a:cs typeface="Arial"/>
                <a:sym typeface="Arial"/>
              </a:rPr>
              <a:t>The effects of fake IDs continue to trouble governments today. On March 22nd of 2018, a man in the United States used a fake ID to steal a Porsche from a car dealership.</a:t>
            </a:r>
            <a:endParaRPr sz="1100"/>
          </a:p>
        </p:txBody>
      </p:sp>
      <p:pic>
        <p:nvPicPr>
          <p:cNvPr id="262" name="Google Shape;262;p33"/>
          <p:cNvPicPr preferRelativeResize="0"/>
          <p:nvPr/>
        </p:nvPicPr>
        <p:blipFill rotWithShape="1">
          <a:blip r:embed="rId6">
            <a:alphaModFix/>
          </a:blip>
          <a:srcRect/>
          <a:stretch/>
        </p:blipFill>
        <p:spPr>
          <a:xfrm>
            <a:off x="3900825" y="2661132"/>
            <a:ext cx="1087613" cy="712537"/>
          </a:xfrm>
          <a:prstGeom prst="rect">
            <a:avLst/>
          </a:prstGeom>
          <a:noFill/>
          <a:ln>
            <a:noFill/>
          </a:ln>
        </p:spPr>
      </p:pic>
      <p:sp>
        <p:nvSpPr>
          <p:cNvPr id="263" name="Google Shape;263;p33"/>
          <p:cNvSpPr/>
          <p:nvPr/>
        </p:nvSpPr>
        <p:spPr>
          <a:xfrm>
            <a:off x="5393869" y="761156"/>
            <a:ext cx="3564300" cy="1096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rgbClr val="FFFFFF"/>
                </a:solidFill>
                <a:latin typeface="Arial"/>
                <a:ea typeface="Arial"/>
                <a:cs typeface="Arial"/>
                <a:sym typeface="Arial"/>
              </a:rPr>
              <a:t>VeriDoc Global has developed a solution that involves embedding a QR code on an ID Card with a unique digital hash inside the QR code. </a:t>
            </a:r>
            <a:endParaRPr sz="1500" b="1" i="0" u="none" strike="noStrike" cap="none">
              <a:solidFill>
                <a:srgbClr val="FFFFFF"/>
              </a:solidFill>
              <a:latin typeface="Arial"/>
              <a:ea typeface="Arial"/>
              <a:cs typeface="Arial"/>
              <a:sym typeface="Arial"/>
            </a:endParaRPr>
          </a:p>
        </p:txBody>
      </p:sp>
      <p:sp>
        <p:nvSpPr>
          <p:cNvPr id="264" name="Google Shape;264;p33"/>
          <p:cNvSpPr/>
          <p:nvPr/>
        </p:nvSpPr>
        <p:spPr>
          <a:xfrm>
            <a:off x="5393872" y="4142906"/>
            <a:ext cx="3472800" cy="621300"/>
          </a:xfrm>
          <a:prstGeom prst="rect">
            <a:avLst/>
          </a:prstGeom>
          <a:noFill/>
          <a:ln>
            <a:noFill/>
          </a:ln>
        </p:spPr>
        <p:txBody>
          <a:bodyPr spcFirstLastPara="1" wrap="square" lIns="68575" tIns="34275" rIns="68575" bIns="34275" anchor="t" anchorCtr="0">
            <a:noAutofit/>
          </a:bodyPr>
          <a:lstStyle/>
          <a:p>
            <a:pPr marL="0" marR="0" lvl="0" indent="0" algn="ctr" rtl="0">
              <a:lnSpc>
                <a:spcPct val="115000"/>
              </a:lnSpc>
              <a:spcBef>
                <a:spcPts val="0"/>
              </a:spcBef>
              <a:spcAft>
                <a:spcPts val="0"/>
              </a:spcAft>
              <a:buNone/>
            </a:pPr>
            <a:r>
              <a:rPr lang="en" sz="900" b="1" i="0" u="none" strike="noStrike" cap="none">
                <a:solidFill>
                  <a:srgbClr val="FFFFFF"/>
                </a:solidFill>
                <a:latin typeface="Arial"/>
                <a:ea typeface="Arial"/>
                <a:cs typeface="Arial"/>
                <a:sym typeface="Arial"/>
              </a:rPr>
              <a:t>The hash holds a string of information that is then placed on the blockchain network for security, verification and most important end user validation.</a:t>
            </a:r>
            <a:endParaRPr sz="900" b="1" i="0" u="none" strike="noStrike" cap="none">
              <a:solidFill>
                <a:srgbClr val="FFFFFF"/>
              </a:solidFill>
              <a:latin typeface="Arial"/>
              <a:ea typeface="Arial"/>
              <a:cs typeface="Arial"/>
              <a:sym typeface="Arial"/>
            </a:endParaRPr>
          </a:p>
        </p:txBody>
      </p:sp>
      <p:sp>
        <p:nvSpPr>
          <p:cNvPr id="265" name="Google Shape;265;p33"/>
          <p:cNvSpPr/>
          <p:nvPr/>
        </p:nvSpPr>
        <p:spPr>
          <a:xfrm>
            <a:off x="112724" y="82631"/>
            <a:ext cx="4591800" cy="8309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Arial"/>
                <a:ea typeface="Arial"/>
                <a:cs typeface="Arial"/>
                <a:sym typeface="Arial"/>
              </a:rPr>
              <a:t>The Problem:</a:t>
            </a:r>
            <a:endParaRPr sz="3600" b="1" i="0" u="none" strike="noStrike" cap="none">
              <a:solidFill>
                <a:srgbClr val="000000"/>
              </a:solidFill>
              <a:latin typeface="Arial"/>
              <a:ea typeface="Arial"/>
              <a:cs typeface="Arial"/>
              <a:sym typeface="Arial"/>
            </a:endParaRPr>
          </a:p>
        </p:txBody>
      </p:sp>
      <p:sp>
        <p:nvSpPr>
          <p:cNvPr id="266" name="Google Shape;266;p33"/>
          <p:cNvSpPr/>
          <p:nvPr/>
        </p:nvSpPr>
        <p:spPr>
          <a:xfrm>
            <a:off x="5424525" y="82631"/>
            <a:ext cx="3564225" cy="8309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FFFFFF"/>
                </a:solidFill>
                <a:latin typeface="Arial"/>
                <a:ea typeface="Arial"/>
                <a:cs typeface="Arial"/>
                <a:sym typeface="Arial"/>
              </a:rPr>
              <a:t>The Solution:</a:t>
            </a:r>
            <a:endParaRPr sz="3600" b="1" i="0" u="none" strike="noStrike" cap="none">
              <a:solidFill>
                <a:srgbClr val="FFFFFF"/>
              </a:solidFill>
              <a:latin typeface="Arial"/>
              <a:ea typeface="Arial"/>
              <a:cs typeface="Arial"/>
              <a:sym typeface="Arial"/>
            </a:endParaRPr>
          </a:p>
        </p:txBody>
      </p:sp>
      <p:pic>
        <p:nvPicPr>
          <p:cNvPr id="267" name="Google Shape;267;p33"/>
          <p:cNvPicPr preferRelativeResize="0"/>
          <p:nvPr/>
        </p:nvPicPr>
        <p:blipFill rotWithShape="1">
          <a:blip r:embed="rId7">
            <a:alphaModFix/>
          </a:blip>
          <a:srcRect/>
          <a:stretch/>
        </p:blipFill>
        <p:spPr>
          <a:xfrm>
            <a:off x="6205106" y="1786101"/>
            <a:ext cx="2003063" cy="2310200"/>
          </a:xfrm>
          <a:prstGeom prst="rect">
            <a:avLst/>
          </a:prstGeom>
          <a:noFill/>
          <a:ln>
            <a:noFill/>
          </a:ln>
        </p:spPr>
      </p:pic>
      <p:sp>
        <p:nvSpPr>
          <p:cNvPr id="268" name="Google Shape;268;p33"/>
          <p:cNvSpPr txBox="1"/>
          <p:nvPr/>
        </p:nvSpPr>
        <p:spPr>
          <a:xfrm>
            <a:off x="6369601" y="4759700"/>
            <a:ext cx="27606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CCCCCC"/>
                </a:solidFill>
                <a:latin typeface="Calibri"/>
                <a:ea typeface="Calibri"/>
                <a:cs typeface="Calibri"/>
                <a:sym typeface="Calibri"/>
              </a:rPr>
              <a:t>Identification and Drivers Licenses</a:t>
            </a:r>
            <a:endParaRPr sz="800" b="0" i="0" u="none" strike="noStrike" cap="none">
              <a:solidFill>
                <a:srgbClr val="CCCCC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72"/>
        <p:cNvGrpSpPr/>
        <p:nvPr/>
      </p:nvGrpSpPr>
      <p:grpSpPr>
        <a:xfrm>
          <a:off x="0" y="0"/>
          <a:ext cx="0" cy="0"/>
          <a:chOff x="0" y="0"/>
          <a:chExt cx="0" cy="0"/>
        </a:xfrm>
      </p:grpSpPr>
      <p:sp>
        <p:nvSpPr>
          <p:cNvPr id="273" name="Google Shape;273;p34"/>
          <p:cNvSpPr/>
          <p:nvPr/>
        </p:nvSpPr>
        <p:spPr>
          <a:xfrm>
            <a:off x="0" y="3654056"/>
            <a:ext cx="9144000" cy="1489500"/>
          </a:xfrm>
          <a:prstGeom prst="rect">
            <a:avLst/>
          </a:prstGeom>
          <a:blipFill rotWithShape="1">
            <a:blip r:embed="rId4">
              <a:alphaModFix/>
            </a:blip>
            <a:tile tx="0" ty="0" sx="75000" sy="75000" flip="none" algn="b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4" name="Google Shape;274;p34"/>
          <p:cNvSpPr/>
          <p:nvPr/>
        </p:nvSpPr>
        <p:spPr>
          <a:xfrm>
            <a:off x="0" y="3654056"/>
            <a:ext cx="9153225" cy="1489500"/>
          </a:xfrm>
          <a:prstGeom prst="rect">
            <a:avLst/>
          </a:prstGeom>
          <a:gradFill>
            <a:gsLst>
              <a:gs pos="0">
                <a:srgbClr val="B5D366">
                  <a:alpha val="63529"/>
                </a:srgbClr>
              </a:gs>
              <a:gs pos="28000">
                <a:srgbClr val="70BA4D">
                  <a:alpha val="70588"/>
                </a:srgbClr>
              </a:gs>
              <a:gs pos="66000">
                <a:srgbClr val="25984E">
                  <a:alpha val="12549"/>
                </a:srgbClr>
              </a:gs>
              <a:gs pos="100000">
                <a:srgbClr val="176939">
                  <a:alpha val="0"/>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5" name="Google Shape;275;p34"/>
          <p:cNvSpPr/>
          <p:nvPr/>
        </p:nvSpPr>
        <p:spPr>
          <a:xfrm>
            <a:off x="-76197" y="3785728"/>
            <a:ext cx="33660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lt1"/>
                </a:solidFill>
                <a:latin typeface="Arial"/>
                <a:ea typeface="Arial"/>
                <a:cs typeface="Arial"/>
                <a:sym typeface="Arial"/>
              </a:rPr>
              <a:t>FOREFRONT OF SECURITY</a:t>
            </a:r>
            <a:endParaRPr sz="1500" b="1" i="0" u="none" strike="noStrike" cap="none">
              <a:solidFill>
                <a:schemeClr val="lt1"/>
              </a:solidFill>
              <a:latin typeface="Arial"/>
              <a:ea typeface="Arial"/>
              <a:cs typeface="Arial"/>
              <a:sym typeface="Arial"/>
            </a:endParaRPr>
          </a:p>
        </p:txBody>
      </p:sp>
      <p:sp>
        <p:nvSpPr>
          <p:cNvPr id="276" name="Google Shape;276;p34"/>
          <p:cNvSpPr/>
          <p:nvPr/>
        </p:nvSpPr>
        <p:spPr>
          <a:xfrm>
            <a:off x="357650" y="4169000"/>
            <a:ext cx="2583900" cy="553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Data is immutable on blockchain and can’t be breached via an attack on a single server or database.</a:t>
            </a:r>
            <a:endParaRPr sz="1100" b="1" i="0" u="none" strike="noStrike" cap="none">
              <a:solidFill>
                <a:srgbClr val="000000"/>
              </a:solidFill>
              <a:latin typeface="Arial"/>
              <a:ea typeface="Arial"/>
              <a:cs typeface="Arial"/>
              <a:sym typeface="Arial"/>
            </a:endParaRPr>
          </a:p>
        </p:txBody>
      </p:sp>
      <p:sp>
        <p:nvSpPr>
          <p:cNvPr id="277" name="Google Shape;277;p34"/>
          <p:cNvSpPr/>
          <p:nvPr/>
        </p:nvSpPr>
        <p:spPr>
          <a:xfrm>
            <a:off x="2860682" y="3783985"/>
            <a:ext cx="32685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chemeClr val="lt1"/>
                </a:solidFill>
                <a:latin typeface="Arial"/>
                <a:ea typeface="Arial"/>
                <a:cs typeface="Arial"/>
                <a:sym typeface="Arial"/>
              </a:rPr>
              <a:t>REDUCTION IN COSTS</a:t>
            </a:r>
            <a:endParaRPr sz="1100"/>
          </a:p>
        </p:txBody>
      </p:sp>
      <p:sp>
        <p:nvSpPr>
          <p:cNvPr id="278" name="Google Shape;278;p34"/>
          <p:cNvSpPr/>
          <p:nvPr/>
        </p:nvSpPr>
        <p:spPr>
          <a:xfrm>
            <a:off x="3310135" y="4168931"/>
            <a:ext cx="2458500" cy="553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Governments and businesses save time and money lost each year due to document fraud.</a:t>
            </a:r>
            <a:endParaRPr sz="1100"/>
          </a:p>
        </p:txBody>
      </p:sp>
      <p:sp>
        <p:nvSpPr>
          <p:cNvPr id="279" name="Google Shape;279;p34"/>
          <p:cNvSpPr/>
          <p:nvPr/>
        </p:nvSpPr>
        <p:spPr>
          <a:xfrm>
            <a:off x="6009016" y="3797594"/>
            <a:ext cx="29760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chemeClr val="lt1"/>
                </a:solidFill>
                <a:latin typeface="Arial"/>
                <a:ea typeface="Arial"/>
                <a:cs typeface="Arial"/>
                <a:sym typeface="Arial"/>
              </a:rPr>
              <a:t>INCREASED SAFETY</a:t>
            </a:r>
            <a:endParaRPr sz="1100"/>
          </a:p>
        </p:txBody>
      </p:sp>
      <p:sp>
        <p:nvSpPr>
          <p:cNvPr id="280" name="Google Shape;280;p34"/>
          <p:cNvSpPr/>
          <p:nvPr/>
        </p:nvSpPr>
        <p:spPr>
          <a:xfrm>
            <a:off x="6235386" y="4191589"/>
            <a:ext cx="2583900" cy="75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Eliminates the ability for criminals and terrorists to create fake IDs.</a:t>
            </a:r>
            <a:endParaRPr sz="1100"/>
          </a:p>
        </p:txBody>
      </p:sp>
      <p:sp>
        <p:nvSpPr>
          <p:cNvPr id="281" name="Google Shape;281;p34"/>
          <p:cNvSpPr/>
          <p:nvPr/>
        </p:nvSpPr>
        <p:spPr>
          <a:xfrm>
            <a:off x="1734671" y="314043"/>
            <a:ext cx="5871150" cy="83092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 sz="5000" b="1" i="0" u="none" strike="noStrike" cap="none">
                <a:solidFill>
                  <a:srgbClr val="25984E"/>
                </a:solidFill>
                <a:latin typeface="Arial"/>
                <a:ea typeface="Arial"/>
                <a:cs typeface="Arial"/>
                <a:sym typeface="Arial"/>
              </a:rPr>
              <a:t>KEY FEATURES</a:t>
            </a:r>
            <a:endParaRPr sz="5000" b="1" i="0" u="none" strike="noStrike" cap="none">
              <a:solidFill>
                <a:srgbClr val="25984E"/>
              </a:solidFill>
              <a:latin typeface="Arial"/>
              <a:ea typeface="Arial"/>
              <a:cs typeface="Arial"/>
              <a:sym typeface="Arial"/>
            </a:endParaRPr>
          </a:p>
        </p:txBody>
      </p:sp>
      <p:pic>
        <p:nvPicPr>
          <p:cNvPr id="282" name="Google Shape;282;p34"/>
          <p:cNvPicPr preferRelativeResize="0"/>
          <p:nvPr/>
        </p:nvPicPr>
        <p:blipFill rotWithShape="1">
          <a:blip r:embed="rId5">
            <a:alphaModFix/>
          </a:blip>
          <a:srcRect/>
          <a:stretch/>
        </p:blipFill>
        <p:spPr>
          <a:xfrm>
            <a:off x="6325366" y="1320443"/>
            <a:ext cx="2343150" cy="1828800"/>
          </a:xfrm>
          <a:prstGeom prst="rect">
            <a:avLst/>
          </a:prstGeom>
          <a:noFill/>
          <a:ln>
            <a:noFill/>
          </a:ln>
        </p:spPr>
      </p:pic>
      <p:pic>
        <p:nvPicPr>
          <p:cNvPr id="283" name="Google Shape;283;p34"/>
          <p:cNvPicPr preferRelativeResize="0"/>
          <p:nvPr/>
        </p:nvPicPr>
        <p:blipFill rotWithShape="1">
          <a:blip r:embed="rId6">
            <a:alphaModFix/>
          </a:blip>
          <a:srcRect/>
          <a:stretch/>
        </p:blipFill>
        <p:spPr>
          <a:xfrm>
            <a:off x="495721" y="1206157"/>
            <a:ext cx="2222165" cy="2297748"/>
          </a:xfrm>
          <a:prstGeom prst="rect">
            <a:avLst/>
          </a:prstGeom>
          <a:noFill/>
          <a:ln>
            <a:noFill/>
          </a:ln>
        </p:spPr>
      </p:pic>
      <p:pic>
        <p:nvPicPr>
          <p:cNvPr id="284" name="Google Shape;284;p34"/>
          <p:cNvPicPr preferRelativeResize="0"/>
          <p:nvPr/>
        </p:nvPicPr>
        <p:blipFill rotWithShape="1">
          <a:blip r:embed="rId7">
            <a:alphaModFix/>
          </a:blip>
          <a:srcRect/>
          <a:stretch/>
        </p:blipFill>
        <p:spPr>
          <a:xfrm>
            <a:off x="3255493" y="1115933"/>
            <a:ext cx="2567859" cy="2237820"/>
          </a:xfrm>
          <a:prstGeom prst="rect">
            <a:avLst/>
          </a:prstGeom>
          <a:noFill/>
          <a:ln>
            <a:noFill/>
          </a:ln>
        </p:spPr>
      </p:pic>
      <p:sp>
        <p:nvSpPr>
          <p:cNvPr id="285" name="Google Shape;285;p34"/>
          <p:cNvSpPr txBox="1"/>
          <p:nvPr/>
        </p:nvSpPr>
        <p:spPr>
          <a:xfrm>
            <a:off x="6369601" y="4759700"/>
            <a:ext cx="27606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CCCCCC"/>
                </a:solidFill>
                <a:latin typeface="Calibri"/>
                <a:ea typeface="Calibri"/>
                <a:cs typeface="Calibri"/>
                <a:sym typeface="Calibri"/>
              </a:rPr>
              <a:t>Identification and Drivers Licenses</a:t>
            </a:r>
            <a:endParaRPr sz="800" b="0" i="0" u="none" strike="noStrike" cap="none">
              <a:solidFill>
                <a:srgbClr val="CCCCC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89"/>
        <p:cNvGrpSpPr/>
        <p:nvPr/>
      </p:nvGrpSpPr>
      <p:grpSpPr>
        <a:xfrm>
          <a:off x="0" y="0"/>
          <a:ext cx="0" cy="0"/>
          <a:chOff x="0" y="0"/>
          <a:chExt cx="0" cy="0"/>
        </a:xfrm>
      </p:grpSpPr>
      <p:pic>
        <p:nvPicPr>
          <p:cNvPr id="290" name="Google Shape;290;p35"/>
          <p:cNvPicPr preferRelativeResize="0"/>
          <p:nvPr/>
        </p:nvPicPr>
        <p:blipFill rotWithShape="1">
          <a:blip r:embed="rId4">
            <a:alphaModFix/>
          </a:blip>
          <a:srcRect/>
          <a:stretch/>
        </p:blipFill>
        <p:spPr>
          <a:xfrm>
            <a:off x="1186" y="-1273189"/>
            <a:ext cx="9141628" cy="5143500"/>
          </a:xfrm>
          <a:prstGeom prst="rect">
            <a:avLst/>
          </a:prstGeom>
          <a:noFill/>
          <a:ln>
            <a:noFill/>
          </a:ln>
        </p:spPr>
      </p:pic>
      <p:cxnSp>
        <p:nvCxnSpPr>
          <p:cNvPr id="291" name="Google Shape;291;p35"/>
          <p:cNvCxnSpPr/>
          <p:nvPr/>
        </p:nvCxnSpPr>
        <p:spPr>
          <a:xfrm>
            <a:off x="3204995" y="2995422"/>
            <a:ext cx="0" cy="1607400"/>
          </a:xfrm>
          <a:prstGeom prst="straightConnector1">
            <a:avLst/>
          </a:prstGeom>
          <a:noFill/>
          <a:ln w="25400" cap="rnd" cmpd="sng">
            <a:solidFill>
              <a:srgbClr val="00B050"/>
            </a:solidFill>
            <a:prstDash val="dot"/>
            <a:round/>
            <a:headEnd type="none" w="sm" len="sm"/>
            <a:tailEnd type="none" w="sm" len="sm"/>
          </a:ln>
        </p:spPr>
      </p:cxnSp>
      <p:cxnSp>
        <p:nvCxnSpPr>
          <p:cNvPr id="292" name="Google Shape;292;p35"/>
          <p:cNvCxnSpPr/>
          <p:nvPr/>
        </p:nvCxnSpPr>
        <p:spPr>
          <a:xfrm>
            <a:off x="6111097" y="2995422"/>
            <a:ext cx="0" cy="1607400"/>
          </a:xfrm>
          <a:prstGeom prst="straightConnector1">
            <a:avLst/>
          </a:prstGeom>
          <a:noFill/>
          <a:ln w="25400" cap="rnd" cmpd="sng">
            <a:solidFill>
              <a:srgbClr val="00B050"/>
            </a:solidFill>
            <a:prstDash val="dot"/>
            <a:round/>
            <a:headEnd type="none" w="sm" len="sm"/>
            <a:tailEnd type="none" w="sm" len="sm"/>
          </a:ln>
        </p:spPr>
      </p:cxnSp>
      <p:sp>
        <p:nvSpPr>
          <p:cNvPr id="293" name="Google Shape;293;p35"/>
          <p:cNvSpPr/>
          <p:nvPr/>
        </p:nvSpPr>
        <p:spPr>
          <a:xfrm>
            <a:off x="289475" y="2917850"/>
            <a:ext cx="2781600" cy="19581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100" b="0" i="0" u="none" strike="noStrike" cap="none">
                <a:solidFill>
                  <a:srgbClr val="000000"/>
                </a:solidFill>
                <a:latin typeface="Arial"/>
                <a:ea typeface="Arial"/>
                <a:cs typeface="Arial"/>
                <a:sym typeface="Arial"/>
              </a:rPr>
              <a:t>Some IDs, such as driver’s licences, are nationally regarded as credible, high quality identification documents. Anyone who has undergone the process of applying for a driver’s licence knows that there is a strict application process that requires a range of supporting documentation proving that you are who you say you are.</a:t>
            </a:r>
            <a:endParaRPr sz="1100" b="0" i="0" u="none" strike="noStrike" cap="none">
              <a:solidFill>
                <a:schemeClr val="dk1"/>
              </a:solidFill>
              <a:latin typeface="Arial"/>
              <a:ea typeface="Arial"/>
              <a:cs typeface="Arial"/>
              <a:sym typeface="Arial"/>
            </a:endParaRPr>
          </a:p>
        </p:txBody>
      </p:sp>
      <p:sp>
        <p:nvSpPr>
          <p:cNvPr id="294" name="Google Shape;294;p35"/>
          <p:cNvSpPr/>
          <p:nvPr/>
        </p:nvSpPr>
        <p:spPr>
          <a:xfrm>
            <a:off x="3449249" y="2917850"/>
            <a:ext cx="2562900" cy="20622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100" b="1" i="0" u="none" strike="noStrike" cap="none">
                <a:solidFill>
                  <a:srgbClr val="25984E"/>
                </a:solidFill>
                <a:latin typeface="Arial"/>
                <a:ea typeface="Arial"/>
                <a:cs typeface="Arial"/>
                <a:sym typeface="Arial"/>
              </a:rPr>
              <a:t>VeriDoc Global has developed a solution that involves embedding a QR code on an ID with a unique digital hash inside the QR code.</a:t>
            </a:r>
            <a:endParaRPr sz="1100"/>
          </a:p>
          <a:p>
            <a:pPr marL="0" marR="0" lvl="0" indent="0" algn="l" rtl="0">
              <a:lnSpc>
                <a:spcPct val="120000"/>
              </a:lnSpc>
              <a:spcBef>
                <a:spcPts val="0"/>
              </a:spcBef>
              <a:spcAft>
                <a:spcPts val="0"/>
              </a:spcAft>
              <a:buNone/>
            </a:pPr>
            <a:endParaRPr sz="1100" b="1" i="0" u="none" strike="noStrike" cap="none">
              <a:solidFill>
                <a:srgbClr val="25984E"/>
              </a:solidFill>
              <a:latin typeface="Arial"/>
              <a:ea typeface="Arial"/>
              <a:cs typeface="Arial"/>
              <a:sym typeface="Arial"/>
            </a:endParaRPr>
          </a:p>
          <a:p>
            <a:pPr marL="0" marR="0" lvl="0" indent="0" algn="l" rtl="0">
              <a:lnSpc>
                <a:spcPct val="120000"/>
              </a:lnSpc>
              <a:spcBef>
                <a:spcPts val="0"/>
              </a:spcBef>
              <a:spcAft>
                <a:spcPts val="0"/>
              </a:spcAft>
              <a:buNone/>
            </a:pPr>
            <a:r>
              <a:rPr lang="en" sz="1100" b="1" i="0" u="none" strike="noStrike" cap="none">
                <a:solidFill>
                  <a:schemeClr val="dk1"/>
                </a:solidFill>
              </a:rPr>
              <a:t>The hash holds a string of information that is then placed on the blockchain network for security, verification and most important end user validation.</a:t>
            </a:r>
            <a:endParaRPr sz="1100" b="1" i="0" u="none" strike="noStrike" cap="none">
              <a:solidFill>
                <a:schemeClr val="dk1"/>
              </a:solidFill>
            </a:endParaRPr>
          </a:p>
        </p:txBody>
      </p:sp>
      <p:sp>
        <p:nvSpPr>
          <p:cNvPr id="295" name="Google Shape;295;p35"/>
          <p:cNvSpPr/>
          <p:nvPr/>
        </p:nvSpPr>
        <p:spPr>
          <a:xfrm>
            <a:off x="6482138" y="2933494"/>
            <a:ext cx="2411775" cy="1835129"/>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800" b="0" i="1" u="none" strike="noStrike" cap="none">
                <a:solidFill>
                  <a:srgbClr val="25984E"/>
                </a:solidFill>
                <a:latin typeface="Arial"/>
                <a:ea typeface="Arial"/>
                <a:cs typeface="Arial"/>
                <a:sym typeface="Arial"/>
              </a:rPr>
              <a:t>Our solution allows you to verify that the Licence you are looking at is the true and correct one.</a:t>
            </a:r>
            <a:endParaRPr sz="1100"/>
          </a:p>
        </p:txBody>
      </p:sp>
      <p:sp>
        <p:nvSpPr>
          <p:cNvPr id="296" name="Google Shape;296;p35"/>
          <p:cNvSpPr txBox="1"/>
          <p:nvPr/>
        </p:nvSpPr>
        <p:spPr>
          <a:xfrm>
            <a:off x="2348239" y="1086214"/>
            <a:ext cx="4247325" cy="116879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VERIDOC GLOBAL </a:t>
            </a:r>
            <a:r>
              <a:rPr lang="en" sz="3600" b="1" i="0" u="none" strike="noStrike" cap="none">
                <a:solidFill>
                  <a:schemeClr val="lt1"/>
                </a:solidFill>
                <a:latin typeface="Arial"/>
                <a:ea typeface="Arial"/>
                <a:cs typeface="Arial"/>
                <a:sym typeface="Arial"/>
              </a:rPr>
              <a:t>SOLUTION </a:t>
            </a:r>
            <a:endParaRPr sz="33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Arial"/>
              <a:ea typeface="Arial"/>
              <a:cs typeface="Arial"/>
              <a:sym typeface="Arial"/>
            </a:endParaRPr>
          </a:p>
        </p:txBody>
      </p:sp>
      <p:pic>
        <p:nvPicPr>
          <p:cNvPr id="297" name="Google Shape;297;p35"/>
          <p:cNvPicPr preferRelativeResize="0"/>
          <p:nvPr/>
        </p:nvPicPr>
        <p:blipFill rotWithShape="1">
          <a:blip r:embed="rId5">
            <a:alphaModFix/>
          </a:blip>
          <a:srcRect/>
          <a:stretch/>
        </p:blipFill>
        <p:spPr>
          <a:xfrm>
            <a:off x="90346" y="4980091"/>
            <a:ext cx="2257893" cy="93688"/>
          </a:xfrm>
          <a:prstGeom prst="rect">
            <a:avLst/>
          </a:prstGeom>
          <a:noFill/>
          <a:ln>
            <a:noFill/>
          </a:ln>
        </p:spPr>
      </p:pic>
      <p:sp>
        <p:nvSpPr>
          <p:cNvPr id="298" name="Google Shape;298;p35"/>
          <p:cNvSpPr txBox="1"/>
          <p:nvPr/>
        </p:nvSpPr>
        <p:spPr>
          <a:xfrm>
            <a:off x="5936101" y="4759700"/>
            <a:ext cx="31941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Identification and Drivers Licenses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02"/>
        <p:cNvGrpSpPr/>
        <p:nvPr/>
      </p:nvGrpSpPr>
      <p:grpSpPr>
        <a:xfrm>
          <a:off x="0" y="0"/>
          <a:ext cx="0" cy="0"/>
          <a:chOff x="0" y="0"/>
          <a:chExt cx="0" cy="0"/>
        </a:xfrm>
      </p:grpSpPr>
      <p:pic>
        <p:nvPicPr>
          <p:cNvPr id="303" name="Google Shape;303;p36"/>
          <p:cNvPicPr preferRelativeResize="0"/>
          <p:nvPr/>
        </p:nvPicPr>
        <p:blipFill rotWithShape="1">
          <a:blip r:embed="rId4">
            <a:alphaModFix/>
          </a:blip>
          <a:srcRect/>
          <a:stretch/>
        </p:blipFill>
        <p:spPr>
          <a:xfrm>
            <a:off x="411450" y="1133149"/>
            <a:ext cx="1863960" cy="1863960"/>
          </a:xfrm>
          <a:prstGeom prst="rect">
            <a:avLst/>
          </a:prstGeom>
          <a:noFill/>
          <a:ln>
            <a:noFill/>
          </a:ln>
        </p:spPr>
      </p:pic>
      <p:sp>
        <p:nvSpPr>
          <p:cNvPr id="304" name="Google Shape;304;p36"/>
          <p:cNvSpPr txBox="1"/>
          <p:nvPr/>
        </p:nvSpPr>
        <p:spPr>
          <a:xfrm>
            <a:off x="3539370" y="3746644"/>
            <a:ext cx="4922100" cy="8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The app will show you the true and correct ID Card for you to compare and see if the document is an original or a fake.</a:t>
            </a:r>
            <a:endParaRPr sz="1400" b="0" i="0" u="none" strike="noStrike" cap="none">
              <a:solidFill>
                <a:schemeClr val="dk1"/>
              </a:solidFill>
              <a:latin typeface="Arial"/>
              <a:ea typeface="Arial"/>
              <a:cs typeface="Arial"/>
              <a:sym typeface="Arial"/>
            </a:endParaRPr>
          </a:p>
        </p:txBody>
      </p:sp>
      <p:sp>
        <p:nvSpPr>
          <p:cNvPr id="305" name="Google Shape;305;p36"/>
          <p:cNvSpPr/>
          <p:nvPr/>
        </p:nvSpPr>
        <p:spPr>
          <a:xfrm>
            <a:off x="3207394" y="3080738"/>
            <a:ext cx="2862900" cy="483300"/>
          </a:xfrm>
          <a:prstGeom prst="rect">
            <a:avLst/>
          </a:prstGeom>
          <a:solidFill>
            <a:srgbClr val="00B05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ORIGINAL</a:t>
            </a:r>
            <a:endParaRPr sz="2700" b="1" i="0" u="none" strike="noStrike" cap="none">
              <a:solidFill>
                <a:schemeClr val="lt1"/>
              </a:solidFill>
              <a:latin typeface="Arial"/>
              <a:ea typeface="Arial"/>
              <a:cs typeface="Arial"/>
              <a:sym typeface="Arial"/>
            </a:endParaRPr>
          </a:p>
        </p:txBody>
      </p:sp>
      <p:sp>
        <p:nvSpPr>
          <p:cNvPr id="306" name="Google Shape;306;p36"/>
          <p:cNvSpPr/>
          <p:nvPr/>
        </p:nvSpPr>
        <p:spPr>
          <a:xfrm>
            <a:off x="6070296" y="3080735"/>
            <a:ext cx="2685300" cy="483300"/>
          </a:xfrm>
          <a:prstGeom prst="rect">
            <a:avLst/>
          </a:prstGeom>
          <a:solidFill>
            <a:srgbClr val="CC000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FAKE</a:t>
            </a:r>
            <a:endParaRPr sz="2700" b="1" i="0" u="none" strike="noStrike" cap="none">
              <a:solidFill>
                <a:schemeClr val="lt1"/>
              </a:solidFill>
              <a:latin typeface="Arial"/>
              <a:ea typeface="Arial"/>
              <a:cs typeface="Arial"/>
              <a:sym typeface="Arial"/>
            </a:endParaRPr>
          </a:p>
        </p:txBody>
      </p:sp>
      <p:sp>
        <p:nvSpPr>
          <p:cNvPr id="307" name="Google Shape;307;p36"/>
          <p:cNvSpPr txBox="1"/>
          <p:nvPr/>
        </p:nvSpPr>
        <p:spPr>
          <a:xfrm>
            <a:off x="452419" y="3080738"/>
            <a:ext cx="2595000" cy="483300"/>
          </a:xfrm>
          <a:prstGeom prst="rect">
            <a:avLst/>
          </a:prstGeom>
          <a:noFill/>
          <a:ln w="28575" cap="flat" cmpd="sng">
            <a:solidFill>
              <a:srgbClr val="000000"/>
            </a:solidFill>
            <a:prstDash val="solid"/>
            <a:round/>
            <a:headEnd type="none" w="sm" len="sm"/>
            <a:tailEnd type="none" w="sm" len="sm"/>
          </a:ln>
        </p:spPr>
        <p:txBody>
          <a:bodyPr spcFirstLastPara="1" wrap="square" lIns="68575" tIns="1028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Arial"/>
                <a:ea typeface="Arial"/>
                <a:cs typeface="Arial"/>
                <a:sym typeface="Arial"/>
              </a:rPr>
              <a:t>QR READING APP  </a:t>
            </a:r>
            <a:endParaRPr sz="2100" b="1" i="0" u="none" strike="noStrike" cap="none">
              <a:solidFill>
                <a:schemeClr val="dk1"/>
              </a:solidFill>
              <a:latin typeface="Arial"/>
              <a:ea typeface="Arial"/>
              <a:cs typeface="Arial"/>
              <a:sym typeface="Arial"/>
            </a:endParaRPr>
          </a:p>
        </p:txBody>
      </p:sp>
      <p:sp>
        <p:nvSpPr>
          <p:cNvPr id="308" name="Google Shape;308;p36"/>
          <p:cNvSpPr/>
          <p:nvPr/>
        </p:nvSpPr>
        <p:spPr>
          <a:xfrm>
            <a:off x="5066156" y="2182913"/>
            <a:ext cx="1868700" cy="380700"/>
          </a:xfrm>
          <a:prstGeom prst="leftRightArrow">
            <a:avLst>
              <a:gd name="adj1" fmla="val 50000"/>
              <a:gd name="adj2" fmla="val 50000"/>
            </a:avLst>
          </a:prstGeom>
          <a:solidFill>
            <a:srgbClr val="2598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9" name="Google Shape;309;p36"/>
          <p:cNvSpPr txBox="1"/>
          <p:nvPr/>
        </p:nvSpPr>
        <p:spPr>
          <a:xfrm>
            <a:off x="334856" y="3746644"/>
            <a:ext cx="2829900" cy="8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Using any QR reading app, </a:t>
            </a:r>
            <a:r>
              <a:rPr lang="en" sz="1400" b="0" i="0" u="none" strike="noStrike" cap="none">
                <a:solidFill>
                  <a:schemeClr val="dk1"/>
                </a:solidFill>
                <a:latin typeface="Arial"/>
                <a:ea typeface="Arial"/>
                <a:cs typeface="Arial"/>
                <a:sym typeface="Arial"/>
              </a:rPr>
              <a:t>hold your device over the QR code of ID Card and it will scan it.</a:t>
            </a:r>
            <a:endParaRPr sz="1400" b="0" i="0" u="none" strike="noStrike" cap="none">
              <a:solidFill>
                <a:schemeClr val="dk1"/>
              </a:solidFill>
              <a:latin typeface="Arial"/>
              <a:ea typeface="Arial"/>
              <a:cs typeface="Arial"/>
              <a:sym typeface="Arial"/>
            </a:endParaRPr>
          </a:p>
        </p:txBody>
      </p:sp>
      <p:sp>
        <p:nvSpPr>
          <p:cNvPr id="310" name="Google Shape;310;p36"/>
          <p:cNvSpPr txBox="1"/>
          <p:nvPr/>
        </p:nvSpPr>
        <p:spPr>
          <a:xfrm>
            <a:off x="198694" y="441525"/>
            <a:ext cx="4237200" cy="8016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25984E"/>
                </a:solidFill>
                <a:latin typeface="Arial"/>
                <a:ea typeface="Arial"/>
                <a:cs typeface="Arial"/>
                <a:sym typeface="Arial"/>
              </a:rPr>
              <a:t>HOW DOES IT WORK?</a:t>
            </a:r>
            <a:endParaRPr sz="2700" b="1" i="0" u="none" strike="noStrike" cap="none">
              <a:solidFill>
                <a:srgbClr val="25984E"/>
              </a:solidFill>
              <a:latin typeface="Arial"/>
              <a:ea typeface="Arial"/>
              <a:cs typeface="Arial"/>
              <a:sym typeface="Arial"/>
            </a:endParaRPr>
          </a:p>
        </p:txBody>
      </p:sp>
      <p:pic>
        <p:nvPicPr>
          <p:cNvPr id="311" name="Google Shape;311;p36"/>
          <p:cNvPicPr preferRelativeResize="0"/>
          <p:nvPr/>
        </p:nvPicPr>
        <p:blipFill rotWithShape="1">
          <a:blip r:embed="rId5">
            <a:alphaModFix/>
          </a:blip>
          <a:srcRect/>
          <a:stretch/>
        </p:blipFill>
        <p:spPr>
          <a:xfrm>
            <a:off x="90346" y="4980091"/>
            <a:ext cx="2257893" cy="93688"/>
          </a:xfrm>
          <a:prstGeom prst="rect">
            <a:avLst/>
          </a:prstGeom>
          <a:noFill/>
          <a:ln>
            <a:noFill/>
          </a:ln>
        </p:spPr>
      </p:pic>
      <p:pic>
        <p:nvPicPr>
          <p:cNvPr id="312" name="Google Shape;312;p36"/>
          <p:cNvPicPr preferRelativeResize="0"/>
          <p:nvPr/>
        </p:nvPicPr>
        <p:blipFill rotWithShape="1">
          <a:blip r:embed="rId6">
            <a:alphaModFix/>
          </a:blip>
          <a:srcRect/>
          <a:stretch/>
        </p:blipFill>
        <p:spPr>
          <a:xfrm>
            <a:off x="1770078" y="1655395"/>
            <a:ext cx="912764" cy="1334038"/>
          </a:xfrm>
          <a:prstGeom prst="rect">
            <a:avLst/>
          </a:prstGeom>
          <a:noFill/>
          <a:ln>
            <a:noFill/>
          </a:ln>
        </p:spPr>
      </p:pic>
      <p:pic>
        <p:nvPicPr>
          <p:cNvPr id="313" name="Google Shape;313;p36"/>
          <p:cNvPicPr preferRelativeResize="0"/>
          <p:nvPr/>
        </p:nvPicPr>
        <p:blipFill rotWithShape="1">
          <a:blip r:embed="rId4">
            <a:alphaModFix/>
          </a:blip>
          <a:srcRect/>
          <a:stretch/>
        </p:blipFill>
        <p:spPr>
          <a:xfrm>
            <a:off x="3282439" y="1133149"/>
            <a:ext cx="1863960" cy="1863960"/>
          </a:xfrm>
          <a:prstGeom prst="rect">
            <a:avLst/>
          </a:prstGeom>
          <a:noFill/>
          <a:ln>
            <a:noFill/>
          </a:ln>
        </p:spPr>
      </p:pic>
      <p:pic>
        <p:nvPicPr>
          <p:cNvPr id="314" name="Google Shape;314;p36"/>
          <p:cNvPicPr preferRelativeResize="0"/>
          <p:nvPr/>
        </p:nvPicPr>
        <p:blipFill rotWithShape="1">
          <a:blip r:embed="rId7">
            <a:alphaModFix/>
          </a:blip>
          <a:srcRect/>
          <a:stretch/>
        </p:blipFill>
        <p:spPr>
          <a:xfrm>
            <a:off x="5483439" y="1804123"/>
            <a:ext cx="1206442" cy="1759914"/>
          </a:xfrm>
          <a:prstGeom prst="rect">
            <a:avLst/>
          </a:prstGeom>
          <a:noFill/>
          <a:ln>
            <a:noFill/>
          </a:ln>
        </p:spPr>
      </p:pic>
      <p:pic>
        <p:nvPicPr>
          <p:cNvPr id="315" name="Google Shape;315;p36"/>
          <p:cNvPicPr preferRelativeResize="0"/>
          <p:nvPr/>
        </p:nvPicPr>
        <p:blipFill rotWithShape="1">
          <a:blip r:embed="rId8">
            <a:alphaModFix/>
          </a:blip>
          <a:srcRect/>
          <a:stretch/>
        </p:blipFill>
        <p:spPr>
          <a:xfrm>
            <a:off x="7039808" y="1594873"/>
            <a:ext cx="1461028" cy="959079"/>
          </a:xfrm>
          <a:prstGeom prst="rect">
            <a:avLst/>
          </a:prstGeom>
          <a:noFill/>
          <a:ln>
            <a:noFill/>
          </a:ln>
        </p:spPr>
      </p:pic>
      <p:sp>
        <p:nvSpPr>
          <p:cNvPr id="316" name="Google Shape;316;p36"/>
          <p:cNvSpPr txBox="1"/>
          <p:nvPr/>
        </p:nvSpPr>
        <p:spPr>
          <a:xfrm>
            <a:off x="5936101" y="4759700"/>
            <a:ext cx="31941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9"/>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Identification and Drivers Licenses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1429</Words>
  <Application>Microsoft Macintosh PowerPoint</Application>
  <PresentationFormat>On-screen Show (16:9)</PresentationFormat>
  <Paragraphs>156</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Noto Sans Symbols</vt:lpstr>
      <vt:lpstr>Roboto</vt:lpstr>
      <vt:lpstr>Arial</vt:lpstr>
      <vt:lpstr>Calibri</vt:lpstr>
      <vt:lpstr>Barlow</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Elissa Renton</cp:lastModifiedBy>
  <cp:revision>1</cp:revision>
  <dcterms:modified xsi:type="dcterms:W3CDTF">2018-09-26T05:10:50Z</dcterms:modified>
</cp:coreProperties>
</file>